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9"/>
  </p:notesMasterIdLst>
  <p:handoutMasterIdLst>
    <p:handoutMasterId r:id="rId20"/>
  </p:handoutMasterIdLst>
  <p:sldIdLst>
    <p:sldId id="256" r:id="rId2"/>
    <p:sldId id="317" r:id="rId3"/>
    <p:sldId id="294" r:id="rId4"/>
    <p:sldId id="289" r:id="rId5"/>
    <p:sldId id="265" r:id="rId6"/>
    <p:sldId id="320" r:id="rId7"/>
    <p:sldId id="262" r:id="rId8"/>
    <p:sldId id="263" r:id="rId9"/>
    <p:sldId id="264" r:id="rId10"/>
    <p:sldId id="273" r:id="rId11"/>
    <p:sldId id="321" r:id="rId12"/>
    <p:sldId id="312" r:id="rId13"/>
    <p:sldId id="276" r:id="rId14"/>
    <p:sldId id="279" r:id="rId15"/>
    <p:sldId id="318" r:id="rId16"/>
    <p:sldId id="319" r:id="rId17"/>
    <p:sldId id="313" r:id="rId18"/>
  </p:sldIdLst>
  <p:sldSz cx="9144000" cy="6858000" type="screen4x3"/>
  <p:notesSz cx="6858000" cy="92964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294" autoAdjust="0"/>
  </p:normalViewPr>
  <p:slideViewPr>
    <p:cSldViewPr>
      <p:cViewPr>
        <p:scale>
          <a:sx n="135" d="100"/>
          <a:sy n="135" d="100"/>
        </p:scale>
        <p:origin x="150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3177" tIns="46589" rIns="93177" bIns="46589" rtlCol="0"/>
          <a:lstStyle>
            <a:lvl1pPr algn="r">
              <a:defRPr sz="1200"/>
            </a:lvl1pPr>
          </a:lstStyle>
          <a:p>
            <a:fld id="{E24E0CE0-119D-4521-876C-E9EA316935D6}" type="datetimeFigureOut">
              <a:rPr lang="en-US" smtClean="0"/>
              <a:pPr/>
              <a:t>10/4/17</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3177" tIns="46589" rIns="93177" bIns="46589" rtlCol="0" anchor="b"/>
          <a:lstStyle>
            <a:lvl1pPr algn="r">
              <a:defRPr sz="1200"/>
            </a:lvl1pPr>
          </a:lstStyle>
          <a:p>
            <a:fld id="{57856395-30F4-459B-8DF2-0C2C7C83757D}" type="slidenum">
              <a:rPr lang="en-US" smtClean="0"/>
              <a:pPr/>
              <a:t>‹#›</a:t>
            </a:fld>
            <a:endParaRPr lang="en-US"/>
          </a:p>
        </p:txBody>
      </p:sp>
    </p:spTree>
    <p:extLst>
      <p:ext uri="{BB962C8B-B14F-4D97-AF65-F5344CB8AC3E}">
        <p14:creationId xmlns:p14="http://schemas.microsoft.com/office/powerpoint/2010/main" val="2019491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D15F7593-05AC-47CD-9E50-993A23D2C312}" type="datetimeFigureOut">
              <a:rPr lang="en-US" smtClean="0"/>
              <a:pPr/>
              <a:t>10/4/17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DA957825-94B1-4251-9CAC-27011AE6E3FF}" type="slidenum">
              <a:rPr lang="en-US" smtClean="0"/>
              <a:pPr/>
              <a:t>‹#›</a:t>
            </a:fld>
            <a:endParaRPr lang="en-US"/>
          </a:p>
        </p:txBody>
      </p:sp>
    </p:spTree>
    <p:extLst>
      <p:ext uri="{BB962C8B-B14F-4D97-AF65-F5344CB8AC3E}">
        <p14:creationId xmlns:p14="http://schemas.microsoft.com/office/powerpoint/2010/main" val="1586928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957825-94B1-4251-9CAC-27011AE6E3FF}" type="slidenum">
              <a:rPr lang="en-US" smtClean="0"/>
              <a:pPr/>
              <a:t>1</a:t>
            </a:fld>
            <a:endParaRPr lang="en-US"/>
          </a:p>
        </p:txBody>
      </p:sp>
    </p:spTree>
    <p:extLst>
      <p:ext uri="{BB962C8B-B14F-4D97-AF65-F5344CB8AC3E}">
        <p14:creationId xmlns:p14="http://schemas.microsoft.com/office/powerpoint/2010/main" val="65001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sz="1200" dirty="0">
                <a:latin typeface="Times New Roman" pitchFamily="48" charset="0"/>
              </a:rPr>
              <a:t>Many seedless plants , gymnosperms, and angiosperms can reproduce both asexually and sexually.  </a:t>
            </a:r>
          </a:p>
          <a:p>
            <a:pPr>
              <a:buFontTx/>
              <a:buChar char="•"/>
            </a:pPr>
            <a:r>
              <a:rPr lang="en-US" sz="1200" dirty="0">
                <a:latin typeface="Times New Roman" pitchFamily="48" charset="0"/>
              </a:rPr>
              <a:t>If reproducing asexually, an organism passes all of its genes to its offspring, if sexually only 1/2 of its genes are passed on. Sexual reproduction uses lots of energy and resources.  Asexual reproduction is generally a simpler, less hazardous means of plant propagation. Each mode has its advantages.</a:t>
            </a:r>
          </a:p>
          <a:p>
            <a:pPr>
              <a:buFontTx/>
              <a:buChar char="•"/>
            </a:pPr>
            <a:r>
              <a:rPr lang="en-US" sz="1200" dirty="0">
                <a:latin typeface="Times New Roman" pitchFamily="48" charset="0"/>
              </a:rPr>
              <a:t>In stable environments asexual reproduction can make many copies of an individual, well adapted to a particular environment, for a low reproductive energy cost.  Survival of offspring are higher because most offspring are initially not as frail as seedlings. The offspring are usually fragments of mature vegetative plants (called vegetative reproduction).  Sometimes a clone is so efficient that it covers an area so thoroughly that it prohibits other species or seeds from the same species from growing in the same area. But if the environment changes, these cannot adapt.  In my research there is a lot of discussion on how many clones are needed for an area to avoid risk of environmental pressures.</a:t>
            </a:r>
          </a:p>
          <a:p>
            <a:pPr>
              <a:buFontTx/>
              <a:buChar char="•"/>
            </a:pPr>
            <a:r>
              <a:rPr lang="en-US" sz="1200" dirty="0">
                <a:latin typeface="Times New Roman" pitchFamily="48" charset="0"/>
              </a:rPr>
              <a:t>In unstable environments where change environmental pressures like evolving pathogens, occur, sexual reproduction provides new genetic combinations that may be able to survive in the new environment. </a:t>
            </a:r>
          </a:p>
          <a:p>
            <a:endParaRPr lang="en-US" dirty="0"/>
          </a:p>
        </p:txBody>
      </p:sp>
      <p:sp>
        <p:nvSpPr>
          <p:cNvPr id="4" name="Slide Number Placeholder 3"/>
          <p:cNvSpPr>
            <a:spLocks noGrp="1"/>
          </p:cNvSpPr>
          <p:nvPr>
            <p:ph type="sldNum" sz="quarter" idx="10"/>
          </p:nvPr>
        </p:nvSpPr>
        <p:spPr/>
        <p:txBody>
          <a:bodyPr/>
          <a:lstStyle/>
          <a:p>
            <a:fld id="{DA957825-94B1-4251-9CAC-27011AE6E3FF}" type="slidenum">
              <a:rPr lang="en-US" smtClean="0"/>
              <a:pPr/>
              <a:t>11</a:t>
            </a:fld>
            <a:endParaRPr lang="en-US"/>
          </a:p>
        </p:txBody>
      </p:sp>
    </p:spTree>
    <p:extLst>
      <p:ext uri="{BB962C8B-B14F-4D97-AF65-F5344CB8AC3E}">
        <p14:creationId xmlns:p14="http://schemas.microsoft.com/office/powerpoint/2010/main" val="252696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p:spPr>
        <p:txBody>
          <a:bodyPr/>
          <a:lstStyle/>
          <a:p>
            <a:r>
              <a:rPr lang="en-US">
                <a:latin typeface="Times New Roman" pitchFamily="48" charset="0"/>
                <a:sym typeface="Symbol" pitchFamily="48" charset="2"/>
              </a:rPr>
              <a:t>11:05-11:55</a:t>
            </a:r>
          </a:p>
        </p:txBody>
      </p:sp>
      <p:sp>
        <p:nvSpPr>
          <p:cNvPr id="55299" name="Rectangle 7"/>
          <p:cNvSpPr>
            <a:spLocks noGrp="1" noChangeArrowheads="1"/>
          </p:cNvSpPr>
          <p:nvPr>
            <p:ph type="sldNum" sz="quarter" idx="5"/>
          </p:nvPr>
        </p:nvSpPr>
        <p:spPr>
          <a:noFill/>
        </p:spPr>
        <p:txBody>
          <a:bodyPr/>
          <a:lstStyle/>
          <a:p>
            <a:fld id="{B367338D-B088-4BB2-BA4A-F8EE8AEDEEAD}" type="slidenum">
              <a:rPr lang="en-US">
                <a:latin typeface="Times New Roman" pitchFamily="48" charset="0"/>
                <a:sym typeface="Symbol" pitchFamily="48" charset="2"/>
              </a:rPr>
              <a:pPr/>
              <a:t>13</a:t>
            </a:fld>
            <a:endParaRPr lang="en-US">
              <a:latin typeface="Times New Roman" pitchFamily="48" charset="0"/>
              <a:sym typeface="Symbol" pitchFamily="48" charset="2"/>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w="9525"/>
        </p:spPr>
        <p:txBody>
          <a:bodyPr/>
          <a:lstStyle/>
          <a:p>
            <a:endParaRPr lang="en-US" dirty="0">
              <a:latin typeface="Times New Roman" pitchFamily="48" charset="0"/>
            </a:endParaRPr>
          </a:p>
        </p:txBody>
      </p:sp>
    </p:spTree>
    <p:extLst>
      <p:ext uri="{BB962C8B-B14F-4D97-AF65-F5344CB8AC3E}">
        <p14:creationId xmlns:p14="http://schemas.microsoft.com/office/powerpoint/2010/main" val="154715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p:spPr>
        <p:txBody>
          <a:bodyPr/>
          <a:lstStyle/>
          <a:p>
            <a:r>
              <a:rPr lang="en-US">
                <a:latin typeface="Times New Roman" pitchFamily="48" charset="0"/>
                <a:sym typeface="Symbol" pitchFamily="48" charset="2"/>
              </a:rPr>
              <a:t>11:05-11:55</a:t>
            </a:r>
          </a:p>
        </p:txBody>
      </p:sp>
      <p:sp>
        <p:nvSpPr>
          <p:cNvPr id="60419" name="Rectangle 7"/>
          <p:cNvSpPr>
            <a:spLocks noGrp="1" noChangeArrowheads="1"/>
          </p:cNvSpPr>
          <p:nvPr>
            <p:ph type="sldNum" sz="quarter" idx="5"/>
          </p:nvPr>
        </p:nvSpPr>
        <p:spPr>
          <a:noFill/>
        </p:spPr>
        <p:txBody>
          <a:bodyPr/>
          <a:lstStyle/>
          <a:p>
            <a:fld id="{1F77ACDA-2AD2-49B1-8851-365EC8AF4995}" type="slidenum">
              <a:rPr lang="en-US">
                <a:latin typeface="Times New Roman" pitchFamily="48" charset="0"/>
                <a:sym typeface="Symbol" pitchFamily="48" charset="2"/>
              </a:rPr>
              <a:pPr/>
              <a:t>14</a:t>
            </a:fld>
            <a:endParaRPr lang="en-US">
              <a:latin typeface="Times New Roman" pitchFamily="48" charset="0"/>
              <a:sym typeface="Symbol" pitchFamily="48" charset="2"/>
            </a:endParaRPr>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xfrm>
            <a:off x="148955" y="4415479"/>
            <a:ext cx="6634568" cy="4184316"/>
          </a:xfrm>
          <a:noFill/>
          <a:ln w="9525"/>
        </p:spPr>
        <p:txBody>
          <a:bodyPr/>
          <a:lstStyle/>
          <a:p>
            <a:pPr>
              <a:lnSpc>
                <a:spcPct val="80000"/>
              </a:lnSpc>
            </a:pPr>
            <a:endParaRPr lang="en-US" sz="1500" dirty="0">
              <a:latin typeface="Times New Roman" pitchFamily="48" charset="0"/>
            </a:endParaRPr>
          </a:p>
        </p:txBody>
      </p:sp>
    </p:spTree>
    <p:extLst>
      <p:ext uri="{BB962C8B-B14F-4D97-AF65-F5344CB8AC3E}">
        <p14:creationId xmlns:p14="http://schemas.microsoft.com/office/powerpoint/2010/main" val="217648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57825-94B1-4251-9CAC-27011AE6E3FF}" type="slidenum">
              <a:rPr lang="en-US" smtClean="0"/>
              <a:pPr/>
              <a:t>17</a:t>
            </a:fld>
            <a:endParaRPr lang="en-US"/>
          </a:p>
        </p:txBody>
      </p:sp>
    </p:spTree>
    <p:extLst>
      <p:ext uri="{BB962C8B-B14F-4D97-AF65-F5344CB8AC3E}">
        <p14:creationId xmlns:p14="http://schemas.microsoft.com/office/powerpoint/2010/main" val="114675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3mm sides:</a:t>
            </a:r>
          </a:p>
          <a:p>
            <a:r>
              <a:rPr lang="en-US" dirty="0"/>
              <a:t>Volume = 27 mm3</a:t>
            </a:r>
          </a:p>
          <a:p>
            <a:r>
              <a:rPr lang="en-US" dirty="0"/>
              <a:t>SA = 54 mm2</a:t>
            </a:r>
          </a:p>
          <a:p>
            <a:r>
              <a:rPr lang="en-US" dirty="0"/>
              <a:t>SA-to-Vol</a:t>
            </a:r>
            <a:r>
              <a:rPr lang="en-US" baseline="0" dirty="0"/>
              <a:t> ratio = 2 to 1</a:t>
            </a:r>
            <a:endParaRPr lang="en-US" dirty="0"/>
          </a:p>
        </p:txBody>
      </p:sp>
      <p:sp>
        <p:nvSpPr>
          <p:cNvPr id="4" name="Slide Number Placeholder 3"/>
          <p:cNvSpPr>
            <a:spLocks noGrp="1"/>
          </p:cNvSpPr>
          <p:nvPr>
            <p:ph type="sldNum" sz="quarter" idx="10"/>
          </p:nvPr>
        </p:nvSpPr>
        <p:spPr/>
        <p:txBody>
          <a:bodyPr/>
          <a:lstStyle/>
          <a:p>
            <a:fld id="{DA957825-94B1-4251-9CAC-27011AE6E3FF}" type="slidenum">
              <a:rPr lang="en-US" smtClean="0"/>
              <a:pPr/>
              <a:t>2</a:t>
            </a:fld>
            <a:endParaRPr lang="en-US"/>
          </a:p>
        </p:txBody>
      </p:sp>
    </p:spTree>
    <p:extLst>
      <p:ext uri="{BB962C8B-B14F-4D97-AF65-F5344CB8AC3E}">
        <p14:creationId xmlns:p14="http://schemas.microsoft.com/office/powerpoint/2010/main" val="112897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1802E0-9F75-4503-986F-5CDBC9AB802B}" type="slidenum">
              <a:rPr lang="en-US" smtClean="0"/>
              <a:pPr/>
              <a:t>3</a:t>
            </a:fld>
            <a:endParaRPr lang="en-US"/>
          </a:p>
        </p:txBody>
      </p:sp>
    </p:spTree>
    <p:extLst>
      <p:ext uri="{BB962C8B-B14F-4D97-AF65-F5344CB8AC3E}">
        <p14:creationId xmlns:p14="http://schemas.microsoft.com/office/powerpoint/2010/main" val="355528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Key problem:</a:t>
            </a:r>
            <a:r>
              <a:rPr lang="en-US" baseline="0" dirty="0"/>
              <a:t> growth and </a:t>
            </a:r>
            <a:r>
              <a:rPr lang="en-US" baseline="0" dirty="0" err="1"/>
              <a:t>dev</a:t>
            </a:r>
            <a:r>
              <a:rPr lang="en-US" baseline="0" dirty="0"/>
              <a:t> must be REGULATED</a:t>
            </a:r>
          </a:p>
          <a:p>
            <a:r>
              <a:rPr lang="en-US" baseline="0" dirty="0"/>
              <a:t>Regulation = CHANGES IN GENE EXPRESSION</a:t>
            </a:r>
            <a:endParaRPr lang="en-US" dirty="0"/>
          </a:p>
        </p:txBody>
      </p:sp>
      <p:sp>
        <p:nvSpPr>
          <p:cNvPr id="4" name="Slide Number Placeholder 3"/>
          <p:cNvSpPr>
            <a:spLocks noGrp="1"/>
          </p:cNvSpPr>
          <p:nvPr>
            <p:ph type="sldNum" sz="quarter" idx="10"/>
          </p:nvPr>
        </p:nvSpPr>
        <p:spPr/>
        <p:txBody>
          <a:bodyPr/>
          <a:lstStyle/>
          <a:p>
            <a:fld id="{DA957825-94B1-4251-9CAC-27011AE6E3FF}" type="slidenum">
              <a:rPr lang="en-US" smtClean="0"/>
              <a:pPr/>
              <a:t>4</a:t>
            </a:fld>
            <a:endParaRPr lang="en-US"/>
          </a:p>
        </p:txBody>
      </p:sp>
    </p:spTree>
    <p:extLst>
      <p:ext uri="{BB962C8B-B14F-4D97-AF65-F5344CB8AC3E}">
        <p14:creationId xmlns:p14="http://schemas.microsoft.com/office/powerpoint/2010/main" val="133721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Morphogen</a:t>
            </a:r>
            <a:r>
              <a:rPr lang="en-US" baseline="0" dirty="0"/>
              <a:t> = anything present with concentration gradient; cells detect location within embryo based on local concentration</a:t>
            </a:r>
            <a:endParaRPr lang="en-US"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7EF7E86-EDC9-4536-B672-E0DC0163F848}" type="slidenum">
              <a:rPr lang="en-US" smtClean="0"/>
              <a:pPr/>
              <a:t>5</a:t>
            </a:fld>
            <a:endParaRPr lang="en-US"/>
          </a:p>
        </p:txBody>
      </p:sp>
    </p:spTree>
    <p:extLst>
      <p:ext uri="{BB962C8B-B14F-4D97-AF65-F5344CB8AC3E}">
        <p14:creationId xmlns:p14="http://schemas.microsoft.com/office/powerpoint/2010/main" val="252697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6A9B1A-1EC6-4D5F-A196-34088F918EC2}" type="slidenum">
              <a:rPr lang="en-US" smtClean="0"/>
              <a:pPr/>
              <a:t>7</a:t>
            </a:fld>
            <a:endParaRPr lang="en-US"/>
          </a:p>
        </p:txBody>
      </p:sp>
    </p:spTree>
    <p:extLst>
      <p:ext uri="{BB962C8B-B14F-4D97-AF65-F5344CB8AC3E}">
        <p14:creationId xmlns:p14="http://schemas.microsoft.com/office/powerpoint/2010/main" val="366743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694BF62-BAB9-4BB2-A6D3-B6C2C9A6F8FC}" type="slidenum">
              <a:rPr lang="en-US" smtClean="0"/>
              <a:pPr/>
              <a:t>8</a:t>
            </a:fld>
            <a:endParaRPr lang="en-US"/>
          </a:p>
        </p:txBody>
      </p:sp>
    </p:spTree>
    <p:extLst>
      <p:ext uri="{BB962C8B-B14F-4D97-AF65-F5344CB8AC3E}">
        <p14:creationId xmlns:p14="http://schemas.microsoft.com/office/powerpoint/2010/main" val="459893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CAE9163-E04F-406B-A764-63C7E114B8A6}" type="slidenum">
              <a:rPr lang="en-US" smtClean="0"/>
              <a:pPr/>
              <a:t>9</a:t>
            </a:fld>
            <a:endParaRPr lang="en-US"/>
          </a:p>
        </p:txBody>
      </p:sp>
    </p:spTree>
    <p:extLst>
      <p:ext uri="{BB962C8B-B14F-4D97-AF65-F5344CB8AC3E}">
        <p14:creationId xmlns:p14="http://schemas.microsoft.com/office/powerpoint/2010/main" val="4185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sz="1200" dirty="0">
                <a:latin typeface="Times New Roman" pitchFamily="48" charset="0"/>
              </a:rPr>
              <a:t>Many seedless plants , gymnosperms, and angiosperms can reproduce both asexually and sexually.  </a:t>
            </a:r>
          </a:p>
          <a:p>
            <a:pPr>
              <a:buFontTx/>
              <a:buChar char="•"/>
            </a:pPr>
            <a:r>
              <a:rPr lang="en-US" sz="1200" dirty="0">
                <a:latin typeface="Times New Roman" pitchFamily="48" charset="0"/>
              </a:rPr>
              <a:t>If reproducing asexually, an organism passes all of its genes to its offspring, if sexually only 1/2 of its genes are passed on. Sexual reproduction uses lots of energy and resources.  Asexual reproduction is generally a simpler, less hazardous means of plant propagation. Each mode has its advantages.</a:t>
            </a:r>
          </a:p>
          <a:p>
            <a:pPr>
              <a:buFontTx/>
              <a:buChar char="•"/>
            </a:pPr>
            <a:r>
              <a:rPr lang="en-US" sz="1200" dirty="0">
                <a:latin typeface="Times New Roman" pitchFamily="48" charset="0"/>
              </a:rPr>
              <a:t>In stable environments asexual reproduction can make many copies of an individual, well adapted to a particular environment, for a low reproductive energy cost.  Survival of offspring are higher because most offspring are initially not as frail as seedlings. The offspring are usually fragments of mature vegetative plants (called vegetative reproduction).  Sometimes a clone is so efficient that it covers an area so thoroughly that it prohibits other species or seeds from the same species from growing in the same area. But if the environment changes, these cannot adapt.  In my research there is a lot of discussion on how many clones are needed for an area to avoid risk of environmental pressures.</a:t>
            </a:r>
          </a:p>
          <a:p>
            <a:pPr>
              <a:buFontTx/>
              <a:buChar char="•"/>
            </a:pPr>
            <a:r>
              <a:rPr lang="en-US" sz="1200" dirty="0">
                <a:latin typeface="Times New Roman" pitchFamily="48" charset="0"/>
              </a:rPr>
              <a:t>In unstable environments where change environmental pressures like evolving pathogens, occur, sexual reproduction provides new genetic combinations that may be able to survive in the new environment. </a:t>
            </a:r>
          </a:p>
          <a:p>
            <a:endParaRPr lang="en-US" dirty="0"/>
          </a:p>
        </p:txBody>
      </p:sp>
      <p:sp>
        <p:nvSpPr>
          <p:cNvPr id="4" name="Slide Number Placeholder 3"/>
          <p:cNvSpPr>
            <a:spLocks noGrp="1"/>
          </p:cNvSpPr>
          <p:nvPr>
            <p:ph type="sldNum" sz="quarter" idx="10"/>
          </p:nvPr>
        </p:nvSpPr>
        <p:spPr/>
        <p:txBody>
          <a:bodyPr/>
          <a:lstStyle/>
          <a:p>
            <a:fld id="{DA957825-94B1-4251-9CAC-27011AE6E3FF}" type="slidenum">
              <a:rPr lang="en-US" smtClean="0"/>
              <a:pPr/>
              <a:t>10</a:t>
            </a:fld>
            <a:endParaRPr lang="en-US"/>
          </a:p>
        </p:txBody>
      </p:sp>
    </p:spTree>
    <p:extLst>
      <p:ext uri="{BB962C8B-B14F-4D97-AF65-F5344CB8AC3E}">
        <p14:creationId xmlns:p14="http://schemas.microsoft.com/office/powerpoint/2010/main" val="298507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9BA504B0-D8F9-4B5C-88E3-245B9F4ED945}" type="slidenum">
              <a:rPr lang="en-US" smtClean="0"/>
              <a:pPr/>
              <a:t>‹#›</a:t>
            </a:fld>
            <a:endParaRPr lang="en-US"/>
          </a:p>
        </p:txBody>
      </p:sp>
      <p:sp>
        <p:nvSpPr>
          <p:cNvPr id="25" name="Rectangle 27"/>
          <p:cNvSpPr>
            <a:spLocks noGrp="1"/>
          </p:cNvSpPr>
          <p:nvPr>
            <p:ph type="ftr" sz="quarter" idx="12"/>
          </p:nvPr>
        </p:nvSpPr>
        <p:spPr/>
        <p:txBody>
          <a:bodyPr/>
          <a:lstStyle>
            <a:lvl1pPr>
              <a:defRPr lang="en-US" smtClean="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p>
            <a:fld id="{B969F8FD-568C-48C7-94A0-987ADFB1A197}"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p>
            <a:fld id="{B969F8FD-568C-48C7-94A0-987ADFB1A197}" type="datetimeFigureOut">
              <a:rPr lang="en-US" smtClean="0"/>
              <a:pPr/>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a:t>Click to edit Master title style</a:t>
            </a:r>
          </a:p>
        </p:txBody>
      </p:sp>
      <p:sp>
        <p:nvSpPr>
          <p:cNvPr id="3" name="Rectangle 3"/>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p:cNvSpPr>
          <p:nvPr>
            <p:ph type="ftr" sz="quarter" idx="11"/>
          </p:nvPr>
        </p:nvSpPr>
        <p:spPr>
          <a:xfrm>
            <a:off x="457200" y="6245225"/>
            <a:ext cx="5562600" cy="476250"/>
          </a:xfrm>
        </p:spPr>
        <p:txBody>
          <a:bodyPr/>
          <a:lstStyle/>
          <a:p>
            <a:endParaRPr lang="en-US"/>
          </a:p>
        </p:txBody>
      </p:sp>
      <p:sp>
        <p:nvSpPr>
          <p:cNvPr id="6" name="Rectangle 6"/>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a:t>Click to edit Master title style</a:t>
            </a:r>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a:t>Click to edit Master title style</a:t>
            </a:r>
          </a:p>
        </p:txBody>
      </p:sp>
      <p:sp>
        <p:nvSpPr>
          <p:cNvPr id="4" name="Rectangle 4"/>
          <p:cNvSpPr>
            <a:spLocks noGrp="1"/>
          </p:cNvSpPr>
          <p:nvPr>
            <p:ph type="ftr" sz="quarter" idx="11"/>
          </p:nvPr>
        </p:nvSpPr>
        <p:spPr/>
        <p:txBody>
          <a:bodyPr/>
          <a:lstStyle/>
          <a:p>
            <a:endParaRPr lang="en-US"/>
          </a:p>
        </p:txBody>
      </p:sp>
      <p:sp>
        <p:nvSpPr>
          <p:cNvPr id="5" name="Rectangle 5"/>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a:xfrm>
            <a:off x="457200" y="6245225"/>
            <a:ext cx="2133600" cy="476250"/>
          </a:xfrm>
          <a:prstGeom prst="rect">
            <a:avLst/>
          </a:prstGeom>
        </p:spPr>
        <p:txBody>
          <a:bodyPr/>
          <a:lstStyle/>
          <a:p>
            <a:fld id="{B969F8FD-568C-48C7-94A0-987ADFB1A197}" type="datetimeFigureOut">
              <a:rPr lang="en-US" smtClean="0"/>
              <a:pPr/>
              <a:t>10/4/17</a:t>
            </a:fld>
            <a:endParaRPr lang="en-US"/>
          </a:p>
        </p:txBody>
      </p:sp>
      <p:sp>
        <p:nvSpPr>
          <p:cNvPr id="3" name="Rectangle 3"/>
          <p:cNvSpPr>
            <a:spLocks noGrp="1"/>
          </p:cNvSpPr>
          <p:nvPr>
            <p:ph type="ftr" sz="quarter" idx="11"/>
          </p:nvPr>
        </p:nvSpPr>
        <p:spPr/>
        <p:txBody>
          <a:bodyPr/>
          <a:lstStyle/>
          <a:p>
            <a:endParaRPr lang="en-US"/>
          </a:p>
        </p:txBody>
      </p:sp>
      <p:sp>
        <p:nvSpPr>
          <p:cNvPr id="4" name="Rectangle 4"/>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a:t>Click to edit Master title style</a:t>
            </a:r>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245225"/>
            <a:ext cx="2133600" cy="476250"/>
          </a:xfrm>
          <a:prstGeom prst="rect">
            <a:avLst/>
          </a:prstGeom>
        </p:spPr>
        <p:txBody>
          <a:bodyPr/>
          <a:lstStyle/>
          <a:p>
            <a:fld id="{B969F8FD-568C-48C7-94A0-987ADFB1A197}" type="datetimeFigureOut">
              <a:rPr lang="en-US" smtClean="0"/>
              <a:pPr/>
              <a:t>10/4/17</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a:t>Click to edit Master text styles</a:t>
            </a:r>
          </a:p>
        </p:txBody>
      </p:sp>
      <p:sp>
        <p:nvSpPr>
          <p:cNvPr id="5" name="Rectangle 5"/>
          <p:cNvSpPr>
            <a:spLocks noGrp="1"/>
          </p:cNvSpPr>
          <p:nvPr>
            <p:ph type="dt" sz="half" idx="10"/>
          </p:nvPr>
        </p:nvSpPr>
        <p:spPr>
          <a:xfrm>
            <a:off x="457200" y="6245225"/>
            <a:ext cx="2133600" cy="476250"/>
          </a:xfrm>
          <a:prstGeom prst="rect">
            <a:avLst/>
          </a:prstGeom>
        </p:spPr>
        <p:txBody>
          <a:bodyPr/>
          <a:lstStyle/>
          <a:p>
            <a:fld id="{B969F8FD-568C-48C7-94A0-987ADFB1A197}" type="datetimeFigureOut">
              <a:rPr lang="en-US" smtClean="0"/>
              <a:pPr/>
              <a:t>10/4/17</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9BA504B0-D8F9-4B5C-88E3-245B9F4ED94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8"/>
          <p:cNvSpPr>
            <a:spLocks noGrp="1"/>
          </p:cNvSpPr>
          <p:nvPr>
            <p:ph type="ftr" sz="quarter" idx="3"/>
          </p:nvPr>
        </p:nvSpPr>
        <p:spPr>
          <a:xfrm>
            <a:off x="457200" y="6245225"/>
            <a:ext cx="5562600" cy="476250"/>
          </a:xfrm>
          <a:prstGeom prst="rect">
            <a:avLst/>
          </a:prstGeom>
        </p:spPr>
        <p:txBody>
          <a:bodyPr anchor="b" anchorCtr="0"/>
          <a:lstStyle>
            <a:lvl1pPr algn="l">
              <a:defRPr lang="en-US" sz="1200" smtClean="0">
                <a:solidFill>
                  <a:schemeClr val="tx2"/>
                </a:solidFill>
                <a:latin typeface="+mn-lt"/>
                <a:ea typeface="+mn-lt"/>
                <a:cs typeface="+mn-lt"/>
              </a:defRPr>
            </a:lvl1pPr>
          </a:lstStyle>
          <a:p>
            <a:endParaRPr lang="en-US"/>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9BA504B0-D8F9-4B5C-88E3-245B9F4ED94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jpeg"/><Relationship Id="rId5" Type="http://schemas.openxmlformats.org/officeDocument/2006/relationships/image" Target="../media/image2.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png"/><Relationship Id="rId8" Type="http://schemas.openxmlformats.org/officeDocument/2006/relationships/image" Target="../media/image32.jpeg"/><Relationship Id="rId9" Type="http://schemas.openxmlformats.org/officeDocument/2006/relationships/image" Target="../media/image33.jpeg"/><Relationship Id="rId10" Type="http://schemas.openxmlformats.org/officeDocument/2006/relationships/image" Target="../media/image34.jpe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1510.biology.gatech.edu/module-4-genes-and-genomes/4-1-cell-division-mitosis-and-meiosi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1" Type="http://schemas.openxmlformats.org/officeDocument/2006/relationships/tags" Target="../tags/tag6.x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1" Type="http://schemas.openxmlformats.org/officeDocument/2006/relationships/tags" Target="../tags/tag8.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69852"/>
            <a:ext cx="7772400" cy="1981199"/>
          </a:xfrm>
        </p:spPr>
        <p:txBody>
          <a:bodyPr/>
          <a:lstStyle/>
          <a:p>
            <a:r>
              <a:rPr lang="en-US" dirty="0"/>
              <a:t>Introduction to Growth and Reproduction</a:t>
            </a:r>
          </a:p>
        </p:txBody>
      </p:sp>
      <p:sp>
        <p:nvSpPr>
          <p:cNvPr id="3" name="Subtitle 2"/>
          <p:cNvSpPr>
            <a:spLocks noGrp="1"/>
          </p:cNvSpPr>
          <p:nvPr>
            <p:ph type="subTitle" idx="1"/>
          </p:nvPr>
        </p:nvSpPr>
        <p:spPr>
          <a:xfrm>
            <a:off x="495300" y="2206625"/>
            <a:ext cx="5715000" cy="2438400"/>
          </a:xfrm>
        </p:spPr>
        <p:txBody>
          <a:bodyPr>
            <a:normAutofit/>
          </a:bodyPr>
          <a:lstStyle/>
          <a:p>
            <a:pPr algn="l"/>
            <a:r>
              <a:rPr lang="en-US" dirty="0"/>
              <a:t>Differentiation in growth</a:t>
            </a:r>
          </a:p>
          <a:p>
            <a:pPr algn="l"/>
            <a:r>
              <a:rPr lang="en-US" dirty="0"/>
              <a:t>Modes of reproduction</a:t>
            </a:r>
          </a:p>
          <a:p>
            <a:pPr algn="l"/>
            <a:r>
              <a:rPr lang="en-US" dirty="0"/>
              <a:t>Diversity of life </a:t>
            </a:r>
            <a:r>
              <a:rPr lang="en-US" dirty="0" smtClean="0"/>
              <a:t>cycles</a:t>
            </a:r>
            <a:endParaRPr lang="en-US" dirty="0"/>
          </a:p>
        </p:txBody>
      </p:sp>
      <p:pic>
        <p:nvPicPr>
          <p:cNvPr id="9217" name="Picture 1" descr="C:\Users\laucoin3\Desktop\ch21\21_labeled_images\21_00_young_fish-L.jpg"/>
          <p:cNvPicPr>
            <a:picLocks noChangeAspect="1" noChangeArrowheads="1"/>
          </p:cNvPicPr>
          <p:nvPr/>
        </p:nvPicPr>
        <p:blipFill>
          <a:blip r:embed="rId4" cstate="print"/>
          <a:srcRect l="41085" r="6315"/>
          <a:stretch>
            <a:fillRect/>
          </a:stretch>
        </p:blipFill>
        <p:spPr bwMode="auto">
          <a:xfrm>
            <a:off x="6629400" y="3653631"/>
            <a:ext cx="2247279" cy="2870200"/>
          </a:xfrm>
          <a:prstGeom prst="rect">
            <a:avLst/>
          </a:prstGeom>
          <a:noFill/>
        </p:spPr>
      </p:pic>
      <p:pic>
        <p:nvPicPr>
          <p:cNvPr id="5" name="Picture 4"/>
          <p:cNvPicPr>
            <a:picLocks noChangeAspect="1"/>
          </p:cNvPicPr>
          <p:nvPr/>
        </p:nvPicPr>
        <p:blipFill>
          <a:blip r:embed="rId5"/>
          <a:stretch>
            <a:fillRect/>
          </a:stretch>
        </p:blipFill>
        <p:spPr>
          <a:xfrm>
            <a:off x="76200" y="3810000"/>
            <a:ext cx="6427433" cy="2557462"/>
          </a:xfrm>
          <a:prstGeom prst="rect">
            <a:avLst/>
          </a:prstGeom>
          <a:ln>
            <a:solidFill>
              <a:schemeClr val="tx1"/>
            </a:solid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252"/>
            <a:ext cx="9144000" cy="838200"/>
          </a:xfrm>
        </p:spPr>
        <p:txBody>
          <a:bodyPr>
            <a:normAutofit/>
          </a:bodyPr>
          <a:lstStyle/>
          <a:p>
            <a:r>
              <a:rPr lang="en-US" dirty="0"/>
              <a:t>asexual </a:t>
            </a:r>
            <a:r>
              <a:rPr lang="en-US" dirty="0" err="1"/>
              <a:t>vs</a:t>
            </a:r>
            <a:r>
              <a:rPr lang="en-US" dirty="0"/>
              <a:t> sexual reproduction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96255399"/>
              </p:ext>
            </p:extLst>
          </p:nvPr>
        </p:nvGraphicFramePr>
        <p:xfrm>
          <a:off x="152400" y="786338"/>
          <a:ext cx="8991600" cy="6071662"/>
        </p:xfrm>
        <a:graphic>
          <a:graphicData uri="http://schemas.openxmlformats.org/drawingml/2006/table">
            <a:tbl>
              <a:tblPr firstRow="1" bandRow="1">
                <a:tableStyleId>{5940675A-B579-460E-94D1-54222C63F5DA}</a:tableStyleId>
              </a:tblPr>
              <a:tblGrid>
                <a:gridCol w="1998134">
                  <a:extLst>
                    <a:ext uri="{9D8B030D-6E8A-4147-A177-3AD203B41FA5}">
                      <a16:colId xmlns="" xmlns:a16="http://schemas.microsoft.com/office/drawing/2014/main" val="20000"/>
                    </a:ext>
                  </a:extLst>
                </a:gridCol>
                <a:gridCol w="2098040">
                  <a:extLst>
                    <a:ext uri="{9D8B030D-6E8A-4147-A177-3AD203B41FA5}">
                      <a16:colId xmlns="" xmlns:a16="http://schemas.microsoft.com/office/drawing/2014/main" val="20001"/>
                    </a:ext>
                  </a:extLst>
                </a:gridCol>
                <a:gridCol w="2397760">
                  <a:extLst>
                    <a:ext uri="{9D8B030D-6E8A-4147-A177-3AD203B41FA5}">
                      <a16:colId xmlns="" xmlns:a16="http://schemas.microsoft.com/office/drawing/2014/main" val="20002"/>
                    </a:ext>
                  </a:extLst>
                </a:gridCol>
                <a:gridCol w="2497666">
                  <a:extLst>
                    <a:ext uri="{9D8B030D-6E8A-4147-A177-3AD203B41FA5}">
                      <a16:colId xmlns="" xmlns:a16="http://schemas.microsoft.com/office/drawing/2014/main" val="20003"/>
                    </a:ext>
                  </a:extLst>
                </a:gridCol>
              </a:tblGrid>
              <a:tr h="1355042">
                <a:tc>
                  <a:txBody>
                    <a:bodyPr/>
                    <a:lstStyle/>
                    <a:p>
                      <a:r>
                        <a:rPr lang="en-US" dirty="0"/>
                        <a:t>Type</a:t>
                      </a:r>
                      <a:r>
                        <a:rPr lang="en-US" baseline="0" dirty="0"/>
                        <a:t> of reproduction</a:t>
                      </a:r>
                      <a:endParaRPr lang="en-US" dirty="0"/>
                    </a:p>
                  </a:txBody>
                  <a:tcPr/>
                </a:tc>
                <a:tc>
                  <a:txBody>
                    <a:bodyPr/>
                    <a:lstStyle/>
                    <a:p>
                      <a:r>
                        <a:rPr lang="en-US" dirty="0"/>
                        <a:t>Relatedness </a:t>
                      </a:r>
                      <a:r>
                        <a:rPr lang="en-US" dirty="0" err="1"/>
                        <a:t>btwn</a:t>
                      </a:r>
                      <a:r>
                        <a:rPr lang="en-US" dirty="0"/>
                        <a:t> </a:t>
                      </a:r>
                      <a:r>
                        <a:rPr lang="en-US" baseline="0" dirty="0"/>
                        <a:t>parent and offspring</a:t>
                      </a:r>
                      <a:endParaRPr lang="en-US" dirty="0"/>
                    </a:p>
                  </a:txBody>
                  <a:tcPr/>
                </a:tc>
                <a:tc>
                  <a:txBody>
                    <a:bodyPr/>
                    <a:lstStyle/>
                    <a:p>
                      <a:r>
                        <a:rPr lang="en-US" dirty="0"/>
                        <a:t>Benefits</a:t>
                      </a:r>
                    </a:p>
                  </a:txBody>
                  <a:tcPr/>
                </a:tc>
                <a:tc>
                  <a:txBody>
                    <a:bodyPr/>
                    <a:lstStyle/>
                    <a:p>
                      <a:r>
                        <a:rPr lang="en-US" dirty="0"/>
                        <a:t>Costs</a:t>
                      </a:r>
                    </a:p>
                  </a:txBody>
                  <a:tcPr/>
                </a:tc>
                <a:extLst>
                  <a:ext uri="{0D108BD9-81ED-4DB2-BD59-A6C34878D82A}">
                    <a16:rowId xmlns="" xmlns:a16="http://schemas.microsoft.com/office/drawing/2014/main" val="10000"/>
                  </a:ext>
                </a:extLst>
              </a:tr>
              <a:tr h="2358310">
                <a:tc>
                  <a:txBody>
                    <a:bodyPr/>
                    <a:lstStyle/>
                    <a:p>
                      <a:r>
                        <a:rPr lang="en-US" dirty="0"/>
                        <a:t>Asexual</a:t>
                      </a:r>
                    </a:p>
                  </a:txBody>
                  <a:tcPr anchor="ct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1"/>
                  </a:ext>
                </a:extLst>
              </a:tr>
              <a:tr h="2358310">
                <a:tc>
                  <a:txBody>
                    <a:bodyPr/>
                    <a:lstStyle/>
                    <a:p>
                      <a:r>
                        <a:rPr lang="en-US" dirty="0"/>
                        <a:t>Sexual</a:t>
                      </a:r>
                    </a:p>
                  </a:txBody>
                  <a:tcPr anchor="ct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 xmlns:a16="http://schemas.microsoft.com/office/drawing/2014/main" val="10002"/>
                  </a:ext>
                </a:extLst>
              </a:tr>
            </a:tbl>
          </a:graphicData>
        </a:graphic>
      </p:graphicFrame>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252"/>
            <a:ext cx="9144000" cy="838200"/>
          </a:xfrm>
        </p:spPr>
        <p:txBody>
          <a:bodyPr>
            <a:normAutofit/>
          </a:bodyPr>
          <a:lstStyle/>
          <a:p>
            <a:r>
              <a:rPr lang="en-US" dirty="0"/>
              <a:t>asexual </a:t>
            </a:r>
            <a:r>
              <a:rPr lang="en-US" dirty="0" err="1"/>
              <a:t>vs</a:t>
            </a:r>
            <a:r>
              <a:rPr lang="en-US" dirty="0"/>
              <a:t> sexual reproduction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23607434"/>
              </p:ext>
            </p:extLst>
          </p:nvPr>
        </p:nvGraphicFramePr>
        <p:xfrm>
          <a:off x="152400" y="786338"/>
          <a:ext cx="8991600" cy="6071662"/>
        </p:xfrm>
        <a:graphic>
          <a:graphicData uri="http://schemas.openxmlformats.org/drawingml/2006/table">
            <a:tbl>
              <a:tblPr firstRow="1" bandRow="1">
                <a:tableStyleId>{5940675A-B579-460E-94D1-54222C63F5DA}</a:tableStyleId>
              </a:tblPr>
              <a:tblGrid>
                <a:gridCol w="1998134">
                  <a:extLst>
                    <a:ext uri="{9D8B030D-6E8A-4147-A177-3AD203B41FA5}">
                      <a16:colId xmlns="" xmlns:a16="http://schemas.microsoft.com/office/drawing/2014/main" val="20000"/>
                    </a:ext>
                  </a:extLst>
                </a:gridCol>
                <a:gridCol w="2098040">
                  <a:extLst>
                    <a:ext uri="{9D8B030D-6E8A-4147-A177-3AD203B41FA5}">
                      <a16:colId xmlns="" xmlns:a16="http://schemas.microsoft.com/office/drawing/2014/main" val="20001"/>
                    </a:ext>
                  </a:extLst>
                </a:gridCol>
                <a:gridCol w="2397760">
                  <a:extLst>
                    <a:ext uri="{9D8B030D-6E8A-4147-A177-3AD203B41FA5}">
                      <a16:colId xmlns="" xmlns:a16="http://schemas.microsoft.com/office/drawing/2014/main" val="20002"/>
                    </a:ext>
                  </a:extLst>
                </a:gridCol>
                <a:gridCol w="2497666">
                  <a:extLst>
                    <a:ext uri="{9D8B030D-6E8A-4147-A177-3AD203B41FA5}">
                      <a16:colId xmlns="" xmlns:a16="http://schemas.microsoft.com/office/drawing/2014/main" val="20003"/>
                    </a:ext>
                  </a:extLst>
                </a:gridCol>
              </a:tblGrid>
              <a:tr h="1355042">
                <a:tc>
                  <a:txBody>
                    <a:bodyPr/>
                    <a:lstStyle/>
                    <a:p>
                      <a:r>
                        <a:rPr lang="en-US" dirty="0"/>
                        <a:t>Type</a:t>
                      </a:r>
                      <a:r>
                        <a:rPr lang="en-US" baseline="0" dirty="0"/>
                        <a:t> of reproduction</a:t>
                      </a:r>
                      <a:endParaRPr lang="en-US" dirty="0"/>
                    </a:p>
                  </a:txBody>
                  <a:tcPr/>
                </a:tc>
                <a:tc>
                  <a:txBody>
                    <a:bodyPr/>
                    <a:lstStyle/>
                    <a:p>
                      <a:r>
                        <a:rPr lang="en-US" dirty="0"/>
                        <a:t>Relatedness </a:t>
                      </a:r>
                      <a:r>
                        <a:rPr lang="en-US" dirty="0" err="1"/>
                        <a:t>btwn</a:t>
                      </a:r>
                      <a:r>
                        <a:rPr lang="en-US" dirty="0"/>
                        <a:t> </a:t>
                      </a:r>
                      <a:r>
                        <a:rPr lang="en-US" baseline="0" dirty="0"/>
                        <a:t>parent and offspring</a:t>
                      </a:r>
                      <a:endParaRPr lang="en-US" dirty="0"/>
                    </a:p>
                  </a:txBody>
                  <a:tcPr/>
                </a:tc>
                <a:tc>
                  <a:txBody>
                    <a:bodyPr/>
                    <a:lstStyle/>
                    <a:p>
                      <a:r>
                        <a:rPr lang="en-US" dirty="0"/>
                        <a:t>Benefits</a:t>
                      </a:r>
                    </a:p>
                  </a:txBody>
                  <a:tcPr/>
                </a:tc>
                <a:tc>
                  <a:txBody>
                    <a:bodyPr/>
                    <a:lstStyle/>
                    <a:p>
                      <a:r>
                        <a:rPr lang="en-US" dirty="0"/>
                        <a:t>Costs</a:t>
                      </a:r>
                    </a:p>
                  </a:txBody>
                  <a:tcPr/>
                </a:tc>
                <a:extLst>
                  <a:ext uri="{0D108BD9-81ED-4DB2-BD59-A6C34878D82A}">
                    <a16:rowId xmlns="" xmlns:a16="http://schemas.microsoft.com/office/drawing/2014/main" val="10000"/>
                  </a:ext>
                </a:extLst>
              </a:tr>
              <a:tr h="2358310">
                <a:tc>
                  <a:txBody>
                    <a:bodyPr/>
                    <a:lstStyle/>
                    <a:p>
                      <a:r>
                        <a:rPr lang="en-US" dirty="0" smtClean="0"/>
                        <a:t>Asexual</a:t>
                      </a:r>
                    </a:p>
                    <a:p>
                      <a:r>
                        <a:rPr lang="en-US" dirty="0" smtClean="0"/>
                        <a:t>(favored in constant environments)</a:t>
                      </a:r>
                      <a:endParaRPr lang="en-US" dirty="0"/>
                    </a:p>
                  </a:txBody>
                  <a:tcPr anchor="ctr"/>
                </a:tc>
                <a:tc>
                  <a:txBody>
                    <a:bodyPr/>
                    <a:lstStyle/>
                    <a:p>
                      <a:endParaRPr lang="en-US" dirty="0" smtClean="0"/>
                    </a:p>
                    <a:p>
                      <a:endParaRPr lang="en-US" dirty="0" smtClean="0"/>
                    </a:p>
                    <a:p>
                      <a:endParaRPr lang="en-US" dirty="0" smtClean="0"/>
                    </a:p>
                    <a:p>
                      <a:pPr algn="ctr"/>
                      <a:r>
                        <a:rPr lang="en-US" dirty="0" smtClean="0"/>
                        <a:t>100%</a:t>
                      </a:r>
                    </a:p>
                    <a:p>
                      <a:endParaRPr lang="en-US" dirty="0"/>
                    </a:p>
                  </a:txBody>
                  <a:tcPr/>
                </a:tc>
                <a:tc>
                  <a:txBody>
                    <a:bodyPr/>
                    <a:lstStyle/>
                    <a:p>
                      <a:r>
                        <a:rPr lang="en-US" dirty="0" smtClean="0"/>
                        <a:t>Fast</a:t>
                      </a:r>
                    </a:p>
                    <a:p>
                      <a:r>
                        <a:rPr lang="en-US" dirty="0" smtClean="0"/>
                        <a:t>All offspring adapted</a:t>
                      </a:r>
                    </a:p>
                    <a:p>
                      <a:r>
                        <a:rPr lang="en-US" dirty="0" smtClean="0"/>
                        <a:t>to current conditions</a:t>
                      </a:r>
                    </a:p>
                    <a:p>
                      <a:r>
                        <a:rPr lang="en-US" dirty="0" smtClean="0"/>
                        <a:t>No searching for partner</a:t>
                      </a:r>
                    </a:p>
                    <a:p>
                      <a:r>
                        <a:rPr lang="en-US" dirty="0" smtClean="0"/>
                        <a:t>Hi population growth </a:t>
                      </a:r>
                    </a:p>
                    <a:p>
                      <a:r>
                        <a:rPr lang="en-US" dirty="0" smtClean="0"/>
                        <a:t>Everybody is a parent</a:t>
                      </a:r>
                      <a:endParaRPr lang="en-US" dirty="0"/>
                    </a:p>
                  </a:txBody>
                  <a:tcPr/>
                </a:tc>
                <a:tc>
                  <a:txBody>
                    <a:bodyPr/>
                    <a:lstStyle/>
                    <a:p>
                      <a:endParaRPr lang="en-US" dirty="0" smtClean="0"/>
                    </a:p>
                    <a:p>
                      <a:r>
                        <a:rPr lang="en-US" dirty="0" smtClean="0"/>
                        <a:t>Limited genetic diversity</a:t>
                      </a:r>
                    </a:p>
                    <a:p>
                      <a:r>
                        <a:rPr lang="en-US" dirty="0" smtClean="0"/>
                        <a:t>Environment can change</a:t>
                      </a:r>
                    </a:p>
                    <a:p>
                      <a:r>
                        <a:rPr lang="en-US" dirty="0" smtClean="0"/>
                        <a:t>Gender imbalance?</a:t>
                      </a:r>
                      <a:endParaRPr lang="en-US" dirty="0"/>
                    </a:p>
                  </a:txBody>
                  <a:tcPr/>
                </a:tc>
                <a:extLst>
                  <a:ext uri="{0D108BD9-81ED-4DB2-BD59-A6C34878D82A}">
                    <a16:rowId xmlns="" xmlns:a16="http://schemas.microsoft.com/office/drawing/2014/main" val="10001"/>
                  </a:ext>
                </a:extLst>
              </a:tr>
              <a:tr h="2358310">
                <a:tc>
                  <a:txBody>
                    <a:bodyPr/>
                    <a:lstStyle/>
                    <a:p>
                      <a:r>
                        <a:rPr lang="en-US" dirty="0" smtClean="0"/>
                        <a:t>Sexual</a:t>
                      </a:r>
                    </a:p>
                    <a:p>
                      <a:r>
                        <a:rPr lang="en-US" dirty="0" smtClean="0"/>
                        <a:t>(favored in </a:t>
                      </a:r>
                      <a:r>
                        <a:rPr lang="en-US" smtClean="0"/>
                        <a:t>variable environments)</a:t>
                      </a:r>
                      <a:endParaRPr lang="en-US" dirty="0"/>
                    </a:p>
                  </a:txBody>
                  <a:tcPr anchor="ctr"/>
                </a:tc>
                <a:tc>
                  <a:txBody>
                    <a:bodyPr/>
                    <a:lstStyle/>
                    <a:p>
                      <a:endParaRPr lang="en-US" dirty="0" smtClean="0"/>
                    </a:p>
                    <a:p>
                      <a:endParaRPr lang="en-US" dirty="0" smtClean="0"/>
                    </a:p>
                    <a:p>
                      <a:endParaRPr lang="en-US" dirty="0" smtClean="0"/>
                    </a:p>
                    <a:p>
                      <a:pPr algn="ctr"/>
                      <a:r>
                        <a:rPr lang="en-US" dirty="0" smtClean="0"/>
                        <a:t>50%</a:t>
                      </a:r>
                      <a:endParaRPr lang="en-US" dirty="0"/>
                    </a:p>
                  </a:txBody>
                  <a:tcPr/>
                </a:tc>
                <a:tc>
                  <a:txBody>
                    <a:bodyPr/>
                    <a:lstStyle/>
                    <a:p>
                      <a:r>
                        <a:rPr lang="en-US" dirty="0" smtClean="0"/>
                        <a:t>Genetic</a:t>
                      </a:r>
                      <a:r>
                        <a:rPr lang="en-US" baseline="0" dirty="0" smtClean="0"/>
                        <a:t> recombination</a:t>
                      </a:r>
                    </a:p>
                    <a:p>
                      <a:r>
                        <a:rPr lang="en-US" baseline="0" dirty="0" smtClean="0"/>
                        <a:t>Mutations balanced by non-mutated copies</a:t>
                      </a:r>
                    </a:p>
                    <a:p>
                      <a:r>
                        <a:rPr lang="en-US" baseline="0" dirty="0" smtClean="0"/>
                        <a:t>If environment changes, some offspring will have the “right” genes</a:t>
                      </a:r>
                      <a:endParaRPr lang="en-US" dirty="0" smtClean="0"/>
                    </a:p>
                    <a:p>
                      <a:endParaRPr lang="en-US" dirty="0"/>
                    </a:p>
                  </a:txBody>
                  <a:tcPr/>
                </a:tc>
                <a:tc>
                  <a:txBody>
                    <a:bodyPr/>
                    <a:lstStyle/>
                    <a:p>
                      <a:r>
                        <a:rPr lang="en-US" dirty="0" smtClean="0"/>
                        <a:t>Slower </a:t>
                      </a:r>
                    </a:p>
                    <a:p>
                      <a:r>
                        <a:rPr lang="en-US" dirty="0" smtClean="0"/>
                        <a:t>“Good” gene combo of parents not matched in offspring</a:t>
                      </a:r>
                    </a:p>
                    <a:p>
                      <a:r>
                        <a:rPr lang="en-US" dirty="0" smtClean="0"/>
                        <a:t>Only females make babies (gender balance?)</a:t>
                      </a:r>
                    </a:p>
                    <a:p>
                      <a:r>
                        <a:rPr lang="en-US" dirty="0" smtClean="0"/>
                        <a:t>Lo population growth</a:t>
                      </a:r>
                      <a:endParaRPr lang="en-US" dirty="0"/>
                    </a:p>
                  </a:txBody>
                  <a:tcPr/>
                </a:tc>
                <a:extLst>
                  <a:ext uri="{0D108BD9-81ED-4DB2-BD59-A6C34878D82A}">
                    <a16:rowId xmlns=""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46532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a:t>Types of asexual reproduction</a:t>
            </a:r>
          </a:p>
        </p:txBody>
      </p:sp>
      <p:sp>
        <p:nvSpPr>
          <p:cNvPr id="3" name="Content Placeholder 2"/>
          <p:cNvSpPr>
            <a:spLocks noGrp="1"/>
          </p:cNvSpPr>
          <p:nvPr>
            <p:ph idx="1"/>
          </p:nvPr>
        </p:nvSpPr>
        <p:spPr>
          <a:xfrm>
            <a:off x="457200" y="914400"/>
            <a:ext cx="8229600" cy="4525963"/>
          </a:xfrm>
        </p:spPr>
        <p:txBody>
          <a:bodyPr>
            <a:noAutofit/>
          </a:bodyPr>
          <a:lstStyle/>
          <a:p>
            <a:pPr marL="342900" indent="-342900">
              <a:lnSpc>
                <a:spcPct val="120000"/>
              </a:lnSpc>
            </a:pPr>
            <a:r>
              <a:rPr lang="en-US" sz="2400" dirty="0"/>
              <a:t>Binary fission – splitting in two equal halves</a:t>
            </a:r>
          </a:p>
          <a:p>
            <a:pPr marL="342900" indent="-342900">
              <a:lnSpc>
                <a:spcPct val="120000"/>
              </a:lnSpc>
            </a:pPr>
            <a:r>
              <a:rPr lang="en-US" sz="2400" dirty="0"/>
              <a:t>Multiple fission – splitting into more than 2 cells</a:t>
            </a:r>
          </a:p>
          <a:p>
            <a:pPr marL="342900" indent="-342900">
              <a:lnSpc>
                <a:spcPct val="120000"/>
              </a:lnSpc>
            </a:pPr>
            <a:r>
              <a:rPr lang="en-US" sz="2400" dirty="0"/>
              <a:t>Budding – outgrowth of a new cell from and old cell/new organism from old organism</a:t>
            </a:r>
          </a:p>
          <a:p>
            <a:pPr marL="342900" indent="-342900">
              <a:lnSpc>
                <a:spcPct val="120000"/>
              </a:lnSpc>
            </a:pPr>
            <a:r>
              <a:rPr lang="en-US" sz="2400" dirty="0"/>
              <a:t>Fragmentation – mature organism splits into fragments capable of forming new organisms</a:t>
            </a:r>
          </a:p>
          <a:p>
            <a:pPr marL="342900" indent="-342900">
              <a:lnSpc>
                <a:spcPct val="120000"/>
              </a:lnSpc>
            </a:pPr>
            <a:r>
              <a:rPr lang="en-US" sz="2400" dirty="0"/>
              <a:t>Spores – specialized cells capable of forming a new organism; usually haploid and produced by meiosis</a:t>
            </a:r>
          </a:p>
          <a:p>
            <a:pPr marL="342900" indent="-342900"/>
            <a:r>
              <a:rPr lang="en-US" sz="2400" dirty="0"/>
              <a:t>Parthenogenesis – development of unfertilized egg into new organism </a:t>
            </a:r>
          </a:p>
          <a:p>
            <a:pPr marL="342900" indent="-342900"/>
            <a:r>
              <a:rPr lang="en-US" sz="2400" dirty="0" err="1"/>
              <a:t>Polyembryony</a:t>
            </a:r>
            <a:r>
              <a:rPr lang="en-US" sz="2400" dirty="0"/>
              <a:t> – fertilized egg splits to form genetically identical clones</a:t>
            </a:r>
          </a:p>
          <a:p>
            <a:pPr marL="342900" indent="-342900"/>
            <a:r>
              <a:rPr lang="en-US" sz="2400" dirty="0"/>
              <a:t>Vegetative growth – growth of new organism from meristematic cells without spores or gametes</a:t>
            </a:r>
          </a:p>
          <a:p>
            <a:pPr marL="342900" indent="-342900"/>
            <a:endParaRPr lang="en-US" sz="2400" dirty="0"/>
          </a:p>
          <a:p>
            <a:endParaRPr lang="en-US" sz="2400" dirty="0"/>
          </a:p>
        </p:txBody>
      </p:sp>
    </p:spTree>
    <p:extLst>
      <p:ext uri="{BB962C8B-B14F-4D97-AF65-F5344CB8AC3E}">
        <p14:creationId xmlns:p14="http://schemas.microsoft.com/office/powerpoint/2010/main" val="338605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p:cNvPicPr>
            <a:picLocks noChangeAspect="1" noChangeArrowheads="1"/>
          </p:cNvPicPr>
          <p:nvPr/>
        </p:nvPicPr>
        <p:blipFill>
          <a:blip r:embed="rId4" cstate="print"/>
          <a:srcRect/>
          <a:stretch>
            <a:fillRect/>
          </a:stretch>
        </p:blipFill>
        <p:spPr bwMode="auto">
          <a:xfrm>
            <a:off x="16701" y="5233379"/>
            <a:ext cx="2431255" cy="1568307"/>
          </a:xfrm>
          <a:prstGeom prst="rect">
            <a:avLst/>
          </a:prstGeom>
          <a:noFill/>
          <a:ln w="9525">
            <a:noFill/>
            <a:miter lim="800000"/>
            <a:headEnd/>
            <a:tailEnd/>
          </a:ln>
        </p:spPr>
      </p:pic>
      <p:grpSp>
        <p:nvGrpSpPr>
          <p:cNvPr id="2" name="Group 7"/>
          <p:cNvGrpSpPr>
            <a:grpSpLocks/>
          </p:cNvGrpSpPr>
          <p:nvPr/>
        </p:nvGrpSpPr>
        <p:grpSpPr bwMode="auto">
          <a:xfrm>
            <a:off x="1536288" y="3693865"/>
            <a:ext cx="1524000" cy="1800217"/>
            <a:chOff x="3360" y="1946"/>
            <a:chExt cx="1920" cy="2334"/>
          </a:xfrm>
        </p:grpSpPr>
        <p:grpSp>
          <p:nvGrpSpPr>
            <p:cNvPr id="3" name="Group 8"/>
            <p:cNvGrpSpPr>
              <a:grpSpLocks/>
            </p:cNvGrpSpPr>
            <p:nvPr/>
          </p:nvGrpSpPr>
          <p:grpSpPr bwMode="auto">
            <a:xfrm>
              <a:off x="3360" y="1946"/>
              <a:ext cx="1920" cy="2334"/>
              <a:chOff x="1424" y="673"/>
              <a:chExt cx="2944" cy="3359"/>
            </a:xfrm>
          </p:grpSpPr>
          <p:sp>
            <p:nvSpPr>
              <p:cNvPr id="30734" name="Text Box 10"/>
              <p:cNvSpPr txBox="1">
                <a:spLocks noChangeArrowheads="1"/>
              </p:cNvSpPr>
              <p:nvPr/>
            </p:nvSpPr>
            <p:spPr bwMode="auto">
              <a:xfrm>
                <a:off x="3673" y="673"/>
                <a:ext cx="555" cy="236"/>
              </a:xfrm>
              <a:prstGeom prst="rect">
                <a:avLst/>
              </a:prstGeom>
              <a:noFill/>
              <a:ln w="25400">
                <a:noFill/>
                <a:miter lim="800000"/>
                <a:headEnd/>
                <a:tailEnd/>
              </a:ln>
            </p:spPr>
            <p:txBody>
              <a:bodyPr wrap="none" lIns="92075" tIns="46038" rIns="92075" bIns="46038" anchor="ctr">
                <a:spAutoFit/>
              </a:bodyPr>
              <a:lstStyle/>
              <a:p>
                <a:pPr algn="ctr"/>
                <a:r>
                  <a:rPr lang="en-US" sz="1600" baseline="30000">
                    <a:effectLst/>
                  </a:rPr>
                  <a:t>10 m</a:t>
                </a:r>
              </a:p>
            </p:txBody>
          </p:sp>
          <p:pic>
            <p:nvPicPr>
              <p:cNvPr id="30733" name="Picture 9"/>
              <p:cNvPicPr>
                <a:picLocks noChangeAspect="1" noChangeArrowheads="1"/>
              </p:cNvPicPr>
              <p:nvPr/>
            </p:nvPicPr>
            <p:blipFill>
              <a:blip r:embed="rId5" cstate="print"/>
              <a:srcRect/>
              <a:stretch>
                <a:fillRect/>
              </a:stretch>
            </p:blipFill>
            <p:spPr bwMode="auto">
              <a:xfrm>
                <a:off x="1424" y="768"/>
                <a:ext cx="2944" cy="3264"/>
              </a:xfrm>
              <a:prstGeom prst="rect">
                <a:avLst/>
              </a:prstGeom>
              <a:noFill/>
              <a:ln w="9525">
                <a:noFill/>
                <a:miter lim="800000"/>
                <a:headEnd/>
                <a:tailEnd/>
              </a:ln>
            </p:spPr>
          </p:pic>
        </p:grpSp>
        <p:sp>
          <p:nvSpPr>
            <p:cNvPr id="30729" name="Rectangle 11"/>
            <p:cNvSpPr>
              <a:spLocks noChangeArrowheads="1"/>
            </p:cNvSpPr>
            <p:nvPr/>
          </p:nvSpPr>
          <p:spPr bwMode="auto">
            <a:xfrm>
              <a:off x="4030" y="3331"/>
              <a:ext cx="720" cy="212"/>
            </a:xfrm>
            <a:prstGeom prst="rect">
              <a:avLst/>
            </a:prstGeom>
            <a:noFill/>
            <a:ln w="25400">
              <a:noFill/>
              <a:miter lim="800000"/>
              <a:headEnd/>
              <a:tailEnd/>
            </a:ln>
          </p:spPr>
          <p:txBody>
            <a:bodyPr wrap="none" lIns="92075" tIns="46038" rIns="92075" bIns="46038" anchor="ctr">
              <a:spAutoFit/>
            </a:bodyPr>
            <a:lstStyle/>
            <a:p>
              <a:pPr algn="ctr"/>
              <a:r>
                <a:rPr lang="en-US" sz="2400" baseline="30000" dirty="0">
                  <a:solidFill>
                    <a:schemeClr val="bg1"/>
                  </a:solidFill>
                  <a:effectLst/>
                </a:rPr>
                <a:t>Parent cell</a:t>
              </a:r>
            </a:p>
          </p:txBody>
        </p:sp>
        <p:sp>
          <p:nvSpPr>
            <p:cNvPr id="904204" name="Line 12"/>
            <p:cNvSpPr>
              <a:spLocks noChangeShapeType="1"/>
            </p:cNvSpPr>
            <p:nvPr/>
          </p:nvSpPr>
          <p:spPr bwMode="auto">
            <a:xfrm>
              <a:off x="3965" y="3935"/>
              <a:ext cx="345" cy="67"/>
            </a:xfrm>
            <a:prstGeom prst="line">
              <a:avLst/>
            </a:prstGeom>
            <a:noFill/>
            <a:ln w="25400">
              <a:solidFill>
                <a:schemeClr val="bg1"/>
              </a:solidFill>
              <a:round/>
              <a:headEnd/>
              <a:tailEnd/>
            </a:ln>
            <a:effectLst/>
          </p:spPr>
          <p:txBody>
            <a:bodyPr wrap="none" lIns="92075" tIns="46038" rIns="92075" bIns="46038" anchor="ctr"/>
            <a:lstStyle/>
            <a:p>
              <a:pPr>
                <a:defRPr/>
              </a:pPr>
              <a:endParaRPr lang="en-US">
                <a:sym typeface="Symbol" pitchFamily="18" charset="2"/>
              </a:endParaRPr>
            </a:p>
          </p:txBody>
        </p:sp>
        <p:sp>
          <p:nvSpPr>
            <p:cNvPr id="904205" name="Line 13"/>
            <p:cNvSpPr>
              <a:spLocks noChangeShapeType="1"/>
            </p:cNvSpPr>
            <p:nvPr/>
          </p:nvSpPr>
          <p:spPr bwMode="auto">
            <a:xfrm>
              <a:off x="4364" y="3452"/>
              <a:ext cx="282" cy="261"/>
            </a:xfrm>
            <a:prstGeom prst="line">
              <a:avLst/>
            </a:prstGeom>
            <a:noFill/>
            <a:ln w="25400">
              <a:solidFill>
                <a:schemeClr val="bg1"/>
              </a:solidFill>
              <a:round/>
              <a:headEnd/>
              <a:tailEnd/>
            </a:ln>
            <a:effectLst/>
          </p:spPr>
          <p:txBody>
            <a:bodyPr wrap="none" lIns="92075" tIns="46038" rIns="92075" bIns="46038" anchor="ctr"/>
            <a:lstStyle/>
            <a:p>
              <a:pPr>
                <a:defRPr/>
              </a:pPr>
              <a:endParaRPr lang="en-US">
                <a:sym typeface="Symbol" pitchFamily="18" charset="2"/>
              </a:endParaRPr>
            </a:p>
          </p:txBody>
        </p:sp>
        <p:sp>
          <p:nvSpPr>
            <p:cNvPr id="30732" name="Rectangle 14"/>
            <p:cNvSpPr>
              <a:spLocks noChangeArrowheads="1"/>
            </p:cNvSpPr>
            <p:nvPr/>
          </p:nvSpPr>
          <p:spPr bwMode="auto">
            <a:xfrm>
              <a:off x="3747" y="3763"/>
              <a:ext cx="343" cy="212"/>
            </a:xfrm>
            <a:prstGeom prst="rect">
              <a:avLst/>
            </a:prstGeom>
            <a:noFill/>
            <a:ln w="25400">
              <a:noFill/>
              <a:miter lim="800000"/>
              <a:headEnd/>
              <a:tailEnd/>
            </a:ln>
          </p:spPr>
          <p:txBody>
            <a:bodyPr wrap="none" lIns="92075" tIns="46038" rIns="92075" bIns="46038" anchor="ctr">
              <a:spAutoFit/>
            </a:bodyPr>
            <a:lstStyle/>
            <a:p>
              <a:pPr algn="ctr"/>
              <a:r>
                <a:rPr lang="en-US" sz="2400" baseline="30000">
                  <a:solidFill>
                    <a:schemeClr val="bg1"/>
                  </a:solidFill>
                  <a:effectLst/>
                </a:rPr>
                <a:t>Bud</a:t>
              </a:r>
            </a:p>
          </p:txBody>
        </p:sp>
      </p:grpSp>
      <p:sp>
        <p:nvSpPr>
          <p:cNvPr id="30723" name="Rectangle 3"/>
          <p:cNvSpPr>
            <a:spLocks noGrp="1" noChangeArrowheads="1"/>
          </p:cNvSpPr>
          <p:nvPr>
            <p:ph idx="1"/>
          </p:nvPr>
        </p:nvSpPr>
        <p:spPr>
          <a:xfrm>
            <a:off x="165020" y="0"/>
            <a:ext cx="3033793" cy="6477000"/>
          </a:xfrm>
        </p:spPr>
        <p:txBody>
          <a:bodyPr>
            <a:noAutofit/>
          </a:bodyPr>
          <a:lstStyle/>
          <a:p>
            <a:pPr indent="0">
              <a:lnSpc>
                <a:spcPct val="120000"/>
              </a:lnSpc>
              <a:buNone/>
            </a:pPr>
            <a:r>
              <a:rPr lang="en-US" sz="3200" b="1" dirty="0"/>
              <a:t>Fungi</a:t>
            </a:r>
          </a:p>
          <a:p>
            <a:pPr marL="342900" indent="-342900"/>
            <a:r>
              <a:rPr lang="en-US" sz="1800" dirty="0"/>
              <a:t>Binary fission </a:t>
            </a:r>
          </a:p>
          <a:p>
            <a:pPr marL="342900" indent="-342900"/>
            <a:r>
              <a:rPr lang="en-US" sz="1800" dirty="0"/>
              <a:t>Multiple</a:t>
            </a:r>
          </a:p>
          <a:p>
            <a:pPr marL="342900" indent="-342900"/>
            <a:r>
              <a:rPr lang="en-US" sz="1800" dirty="0"/>
              <a:t>Budding</a:t>
            </a:r>
          </a:p>
          <a:p>
            <a:pPr marL="342900" indent="-342900"/>
            <a:r>
              <a:rPr lang="en-US" sz="1800" dirty="0"/>
              <a:t>Spores </a:t>
            </a:r>
          </a:p>
          <a:p>
            <a:pPr marL="342900" indent="-342900"/>
            <a:r>
              <a:rPr lang="en-US" sz="1800" dirty="0"/>
              <a:t>Fragmentation</a:t>
            </a:r>
          </a:p>
          <a:p>
            <a:pPr indent="0">
              <a:lnSpc>
                <a:spcPct val="120000"/>
              </a:lnSpc>
              <a:buNone/>
            </a:pPr>
            <a:endParaRPr lang="en-US" sz="1800" dirty="0"/>
          </a:p>
          <a:p>
            <a:pPr indent="0">
              <a:lnSpc>
                <a:spcPct val="120000"/>
              </a:lnSpc>
              <a:buNone/>
            </a:pPr>
            <a:r>
              <a:rPr lang="en-US" sz="1600" dirty="0"/>
              <a:t>Some molds and yeasts have no known sexual stage. Mycologists have traditionally called these </a:t>
            </a:r>
            <a:r>
              <a:rPr lang="en-US" sz="1600" dirty="0" err="1"/>
              <a:t>deuteromycetes</a:t>
            </a:r>
            <a:r>
              <a:rPr lang="en-US" sz="1600" dirty="0"/>
              <a:t>, or imperfect fungi</a:t>
            </a:r>
          </a:p>
        </p:txBody>
      </p:sp>
      <p:sp>
        <p:nvSpPr>
          <p:cNvPr id="30725" name="Rectangle 5"/>
          <p:cNvSpPr>
            <a:spLocks noChangeArrowheads="1"/>
          </p:cNvSpPr>
          <p:nvPr/>
        </p:nvSpPr>
        <p:spPr bwMode="auto">
          <a:xfrm>
            <a:off x="5942013" y="6143625"/>
            <a:ext cx="366712" cy="214313"/>
          </a:xfrm>
          <a:prstGeom prst="rect">
            <a:avLst/>
          </a:prstGeom>
          <a:noFill/>
          <a:ln w="25400">
            <a:noFill/>
            <a:miter lim="800000"/>
            <a:headEnd/>
            <a:tailEnd/>
          </a:ln>
        </p:spPr>
        <p:txBody>
          <a:bodyPr wrap="none" lIns="92075" tIns="46038" rIns="92075" bIns="46038" anchor="ctr">
            <a:spAutoFit/>
          </a:bodyPr>
          <a:lstStyle/>
          <a:p>
            <a:pPr algn="ctr"/>
            <a:r>
              <a:rPr lang="en-US" sz="1200" baseline="30000">
                <a:solidFill>
                  <a:schemeClr val="bg1"/>
                </a:solidFill>
                <a:effectLst/>
              </a:rPr>
              <a:t>Bud</a:t>
            </a:r>
          </a:p>
        </p:txBody>
      </p:sp>
      <p:sp>
        <p:nvSpPr>
          <p:cNvPr id="16" name="Rectangle 3"/>
          <p:cNvSpPr txBox="1">
            <a:spLocks noChangeArrowheads="1"/>
          </p:cNvSpPr>
          <p:nvPr/>
        </p:nvSpPr>
        <p:spPr>
          <a:xfrm>
            <a:off x="6371573" y="0"/>
            <a:ext cx="2743200" cy="4794250"/>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buNone/>
            </a:pPr>
            <a:r>
              <a:rPr lang="en-US" sz="3200" b="1" kern="0" dirty="0"/>
              <a:t>Plants</a:t>
            </a:r>
          </a:p>
          <a:p>
            <a:pPr marL="342900" indent="-342900"/>
            <a:r>
              <a:rPr lang="en-US" sz="1800" kern="0" dirty="0"/>
              <a:t>Spores </a:t>
            </a:r>
          </a:p>
          <a:p>
            <a:pPr marL="342900" indent="-342900"/>
            <a:r>
              <a:rPr lang="en-US" sz="1800" kern="0" dirty="0"/>
              <a:t>Fragmentation</a:t>
            </a:r>
          </a:p>
          <a:p>
            <a:pPr marL="342900" indent="-342900"/>
            <a:r>
              <a:rPr lang="en-US" sz="1800" kern="0" dirty="0"/>
              <a:t>Vegetative growth</a:t>
            </a:r>
          </a:p>
          <a:p>
            <a:pPr marL="342900" indent="-342900"/>
            <a:r>
              <a:rPr lang="en-US" sz="1800" kern="0" dirty="0"/>
              <a:t>Parthenogenesis</a:t>
            </a:r>
          </a:p>
          <a:p>
            <a:pPr marL="342900" indent="-342900"/>
            <a:r>
              <a:rPr lang="en-US" sz="1800" kern="0" dirty="0" err="1"/>
              <a:t>Polyembryony</a:t>
            </a:r>
            <a:endParaRPr lang="en-US" sz="1800" kern="0" dirty="0"/>
          </a:p>
          <a:p>
            <a:pPr marL="342900" indent="-342900"/>
            <a:endParaRPr lang="en-US" sz="1800" kern="0" dirty="0"/>
          </a:p>
          <a:p>
            <a:pPr marL="342900" indent="-342900"/>
            <a:endParaRPr lang="en-US" sz="1800" kern="0" dirty="0"/>
          </a:p>
        </p:txBody>
      </p:sp>
      <p:pic>
        <p:nvPicPr>
          <p:cNvPr id="18" name="Picture 7" descr="3414"/>
          <p:cNvPicPr>
            <a:picLocks noChangeAspect="1" noChangeArrowheads="1"/>
          </p:cNvPicPr>
          <p:nvPr/>
        </p:nvPicPr>
        <p:blipFill>
          <a:blip r:embed="rId6" cstate="print"/>
          <a:srcRect b="3297"/>
          <a:stretch>
            <a:fillRect/>
          </a:stretch>
        </p:blipFill>
        <p:spPr bwMode="auto">
          <a:xfrm>
            <a:off x="6737293" y="2033870"/>
            <a:ext cx="2244840" cy="1659995"/>
          </a:xfrm>
          <a:prstGeom prst="rect">
            <a:avLst/>
          </a:prstGeom>
          <a:noFill/>
          <a:ln w="9525">
            <a:noFill/>
            <a:miter lim="800000"/>
            <a:headEnd/>
            <a:tailEnd/>
          </a:ln>
        </p:spPr>
      </p:pic>
      <p:sp>
        <p:nvSpPr>
          <p:cNvPr id="19" name="Rectangle 3"/>
          <p:cNvSpPr txBox="1">
            <a:spLocks noChangeArrowheads="1"/>
          </p:cNvSpPr>
          <p:nvPr/>
        </p:nvSpPr>
        <p:spPr>
          <a:xfrm>
            <a:off x="3198813" y="0"/>
            <a:ext cx="2743200" cy="4794250"/>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buNone/>
            </a:pPr>
            <a:r>
              <a:rPr lang="en-US" sz="3200" b="1" kern="0" dirty="0"/>
              <a:t>Animals</a:t>
            </a:r>
          </a:p>
          <a:p>
            <a:pPr marL="342900" indent="-342900"/>
            <a:r>
              <a:rPr lang="en-US" sz="1800" kern="0" dirty="0"/>
              <a:t>Budding</a:t>
            </a:r>
          </a:p>
          <a:p>
            <a:pPr marL="342900" indent="-342900"/>
            <a:r>
              <a:rPr lang="en-US" sz="1800" kern="0" dirty="0"/>
              <a:t>Parthenogenesis</a:t>
            </a:r>
          </a:p>
          <a:p>
            <a:pPr marL="342900" indent="-342900"/>
            <a:r>
              <a:rPr lang="en-US" sz="1800" kern="0" dirty="0" err="1"/>
              <a:t>Polyembryony</a:t>
            </a:r>
            <a:endParaRPr lang="en-US" sz="1800" kern="0" dirty="0"/>
          </a:p>
          <a:p>
            <a:pPr marL="342900" indent="-342900"/>
            <a:r>
              <a:rPr lang="en-US" sz="1800" kern="0" dirty="0"/>
              <a:t>Fragmentation</a:t>
            </a:r>
          </a:p>
          <a:p>
            <a:pPr marL="342900" indent="-342900"/>
            <a:endParaRPr lang="en-US" sz="1800" kern="0" dirty="0"/>
          </a:p>
          <a:p>
            <a:pPr marL="342900" indent="-342900"/>
            <a:endParaRPr lang="en-US" sz="1800" kern="0" dirty="0"/>
          </a:p>
        </p:txBody>
      </p:sp>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2768" y="1772169"/>
            <a:ext cx="1752601" cy="14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w3.shorecrest.org/%7ELisa_Peck/MarineBio/syllabus/ch7invertebrates/Invertwp/echino_wp_06/michele/bioregenrepr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0268" y="2795057"/>
            <a:ext cx="1905000" cy="12435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p:cNvSpPr txBox="1">
            <a:spLocks noChangeArrowheads="1"/>
          </p:cNvSpPr>
          <p:nvPr/>
        </p:nvSpPr>
        <p:spPr>
          <a:xfrm>
            <a:off x="6125369" y="5040836"/>
            <a:ext cx="2743200" cy="2205577"/>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buNone/>
            </a:pPr>
            <a:r>
              <a:rPr lang="en-US" sz="3200" b="1" kern="0" dirty="0"/>
              <a:t>Microbial eukaryotes</a:t>
            </a:r>
          </a:p>
          <a:p>
            <a:pPr marL="342900" indent="-342900"/>
            <a:r>
              <a:rPr lang="en-US" sz="1800" kern="0" dirty="0"/>
              <a:t>Binary</a:t>
            </a:r>
          </a:p>
          <a:p>
            <a:pPr marL="342900" indent="-342900"/>
            <a:r>
              <a:rPr lang="en-US" sz="1800" kern="0" dirty="0"/>
              <a:t>Multiple</a:t>
            </a:r>
          </a:p>
          <a:p>
            <a:pPr marL="342900" indent="-342900"/>
            <a:r>
              <a:rPr lang="en-US" sz="1800" kern="0" dirty="0"/>
              <a:t>Budding</a:t>
            </a:r>
          </a:p>
          <a:p>
            <a:pPr marL="342900" indent="-342900"/>
            <a:endParaRPr lang="en-US" sz="1800" kern="0" dirty="0"/>
          </a:p>
          <a:p>
            <a:pPr marL="342900" indent="-342900"/>
            <a:endParaRPr lang="en-US" sz="1800" kern="0" dirty="0"/>
          </a:p>
        </p:txBody>
      </p:sp>
      <p:pic>
        <p:nvPicPr>
          <p:cNvPr id="22" name="Picture 7"/>
          <p:cNvPicPr>
            <a:picLocks noChangeAspect="1" noChangeArrowheads="1"/>
          </p:cNvPicPr>
          <p:nvPr/>
        </p:nvPicPr>
        <p:blipFill>
          <a:blip r:embed="rId9" cstate="print"/>
          <a:srcRect r="9402"/>
          <a:stretch>
            <a:fillRect/>
          </a:stretch>
        </p:blipFill>
        <p:spPr bwMode="auto">
          <a:xfrm>
            <a:off x="3605775" y="5218875"/>
            <a:ext cx="2336238" cy="1597314"/>
          </a:xfrm>
          <a:prstGeom prst="rect">
            <a:avLst/>
          </a:prstGeom>
          <a:noFill/>
          <a:ln w="9525">
            <a:noFill/>
            <a:miter lim="800000"/>
            <a:headEnd/>
            <a:tailEnd/>
          </a:ln>
        </p:spPr>
      </p:pic>
      <p:pic>
        <p:nvPicPr>
          <p:cNvPr id="17" name="Picture 4"/>
          <p:cNvPicPr>
            <a:picLocks noChangeAspect="1" noChangeArrowheads="1"/>
          </p:cNvPicPr>
          <p:nvPr/>
        </p:nvPicPr>
        <p:blipFill rotWithShape="1">
          <a:blip r:embed="rId10" cstate="print"/>
          <a:srcRect l="30785"/>
          <a:stretch/>
        </p:blipFill>
        <p:spPr bwMode="auto">
          <a:xfrm>
            <a:off x="5894050" y="3182304"/>
            <a:ext cx="1809858" cy="1579813"/>
          </a:xfrm>
          <a:prstGeom prst="rect">
            <a:avLst/>
          </a:prstGeom>
          <a:noFill/>
          <a:ln w="9525">
            <a:noFill/>
            <a:miter lim="800000"/>
            <a:headEnd/>
            <a:tailEnd/>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6200"/>
            <a:ext cx="8229600" cy="914400"/>
          </a:xfrm>
        </p:spPr>
        <p:txBody>
          <a:bodyPr/>
          <a:lstStyle/>
          <a:p>
            <a:pPr eaLnBrk="1" hangingPunct="1"/>
            <a:r>
              <a:rPr lang="en-US" dirty="0"/>
              <a:t>Sexual Reproduction</a:t>
            </a:r>
            <a:endParaRPr lang="en-US" dirty="0">
              <a:solidFill>
                <a:schemeClr val="tx1"/>
              </a:solidFill>
            </a:endParaRPr>
          </a:p>
        </p:txBody>
      </p:sp>
      <p:sp>
        <p:nvSpPr>
          <p:cNvPr id="35843" name="Rectangle 3"/>
          <p:cNvSpPr>
            <a:spLocks noGrp="1" noChangeArrowheads="1"/>
          </p:cNvSpPr>
          <p:nvPr>
            <p:ph idx="1"/>
          </p:nvPr>
        </p:nvSpPr>
        <p:spPr>
          <a:xfrm>
            <a:off x="304800" y="1066800"/>
            <a:ext cx="8534400" cy="5586413"/>
          </a:xfrm>
        </p:spPr>
        <p:txBody>
          <a:bodyPr>
            <a:normAutofit/>
          </a:bodyPr>
          <a:lstStyle/>
          <a:p>
            <a:pPr marL="457200" indent="-457200" eaLnBrk="1" hangingPunct="1">
              <a:buFont typeface="Arial" panose="020B0604020202020204" pitchFamily="34" charset="0"/>
              <a:buChar char="•"/>
            </a:pPr>
            <a:r>
              <a:rPr lang="en-US" sz="2800" dirty="0"/>
              <a:t>Sexual reproduction: the offspring are not identical to the parents. </a:t>
            </a:r>
          </a:p>
          <a:p>
            <a:pPr lvl="1">
              <a:buFont typeface="Arial" panose="020B0604020202020204" pitchFamily="34" charset="0"/>
              <a:buChar char="•"/>
            </a:pPr>
            <a:r>
              <a:rPr lang="en-US" sz="2300" dirty="0"/>
              <a:t>What is the </a:t>
            </a:r>
            <a:r>
              <a:rPr lang="en-US" sz="2300" dirty="0" err="1"/>
              <a:t>ploidy</a:t>
            </a:r>
            <a:r>
              <a:rPr lang="en-US" sz="2300" dirty="0"/>
              <a:t> of gametes?</a:t>
            </a:r>
          </a:p>
          <a:p>
            <a:pPr lvl="1">
              <a:buFont typeface="Arial" panose="020B0604020202020204" pitchFamily="34" charset="0"/>
              <a:buChar char="•"/>
            </a:pPr>
            <a:r>
              <a:rPr lang="en-US" sz="2300" dirty="0"/>
              <a:t>Why is this reproductive strategy evolutionarily important?</a:t>
            </a:r>
          </a:p>
          <a:p>
            <a:pPr marL="457200" indent="-457200" eaLnBrk="1" hangingPunct="1">
              <a:buFont typeface="Arial" panose="020B0604020202020204" pitchFamily="34" charset="0"/>
              <a:buChar char="•"/>
            </a:pPr>
            <a:r>
              <a:rPr lang="en-US" sz="2800" dirty="0"/>
              <a:t>Sexual reproduction in animals consists of three fundamental steps: </a:t>
            </a:r>
          </a:p>
          <a:p>
            <a:pPr lvl="1" eaLnBrk="1" hangingPunct="1">
              <a:buFont typeface="Arial" panose="020B0604020202020204" pitchFamily="34" charset="0"/>
              <a:buChar char="•"/>
            </a:pPr>
            <a:r>
              <a:rPr lang="en-US" dirty="0"/>
              <a:t>Making gametes: gametogenesis</a:t>
            </a:r>
          </a:p>
          <a:p>
            <a:pPr lvl="1" eaLnBrk="1" hangingPunct="1">
              <a:buFont typeface="Arial" panose="020B0604020202020204" pitchFamily="34" charset="0"/>
              <a:buChar char="•"/>
            </a:pPr>
            <a:r>
              <a:rPr lang="en-US" dirty="0"/>
              <a:t>Getting gametes together: mating</a:t>
            </a:r>
          </a:p>
          <a:p>
            <a:pPr lvl="1" eaLnBrk="1" hangingPunct="1">
              <a:buFont typeface="Arial" panose="020B0604020202020204" pitchFamily="34" charset="0"/>
              <a:buChar char="•"/>
            </a:pPr>
            <a:r>
              <a:rPr lang="en-US" dirty="0"/>
              <a:t>Fusing gametes: fertilization</a:t>
            </a:r>
          </a:p>
          <a:p>
            <a:pPr marL="457200" indent="-457200">
              <a:buFont typeface="Arial" panose="020B0604020202020204" pitchFamily="34" charset="0"/>
              <a:buChar char="•"/>
            </a:pPr>
            <a:r>
              <a:rPr lang="en-US" dirty="0"/>
              <a:t>Organisms accomplish these three steps in different ways and at different times </a:t>
            </a:r>
            <a:r>
              <a:rPr lang="en-US" sz="1800" dirty="0"/>
              <a:t>(a change in </a:t>
            </a:r>
            <a:r>
              <a:rPr lang="en-US" sz="1800" dirty="0" err="1"/>
              <a:t>ploidy</a:t>
            </a:r>
            <a:r>
              <a:rPr lang="en-US" sz="1800" dirty="0"/>
              <a:t> is always required)</a:t>
            </a:r>
            <a:r>
              <a:rPr lang="en-US" dirty="0"/>
              <a:t>:</a:t>
            </a:r>
          </a:p>
          <a:p>
            <a:pPr lvl="1">
              <a:buFont typeface="Arial" panose="020B0604020202020204" pitchFamily="34" charset="0"/>
              <a:buChar char="•"/>
            </a:pPr>
            <a:r>
              <a:rPr lang="en-US" dirty="0" err="1"/>
              <a:t>Diplontic</a:t>
            </a:r>
            <a:r>
              <a:rPr lang="en-US" dirty="0"/>
              <a:t> life cycle</a:t>
            </a:r>
          </a:p>
          <a:p>
            <a:pPr lvl="1">
              <a:buFont typeface="Arial" panose="020B0604020202020204" pitchFamily="34" charset="0"/>
              <a:buChar char="•"/>
            </a:pPr>
            <a:r>
              <a:rPr lang="en-US" dirty="0" err="1"/>
              <a:t>Haplontic</a:t>
            </a:r>
            <a:r>
              <a:rPr lang="en-US" dirty="0"/>
              <a:t> life cycle</a:t>
            </a:r>
          </a:p>
          <a:p>
            <a:pPr lvl="1">
              <a:buFont typeface="Arial" panose="020B0604020202020204" pitchFamily="34" charset="0"/>
              <a:buChar char="•"/>
            </a:pPr>
            <a:r>
              <a:rPr lang="en-US" dirty="0"/>
              <a:t>Alternation of generations</a:t>
            </a:r>
          </a:p>
          <a:p>
            <a:pPr marL="457200" indent="-457200" eaLnBrk="1" hangingPunct="1">
              <a:buFont typeface="Arial" panose="020B0604020202020204" pitchFamily="34" charset="0"/>
              <a:buChar char="•"/>
            </a:pPr>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a:t>Sexual reproduction always requires meiosis (a reduction in ploidy)</a:t>
            </a:r>
          </a:p>
        </p:txBody>
      </p:sp>
      <p:sp>
        <p:nvSpPr>
          <p:cNvPr id="3" name="Content Placeholder 2"/>
          <p:cNvSpPr>
            <a:spLocks noGrp="1"/>
          </p:cNvSpPr>
          <p:nvPr>
            <p:ph idx="1"/>
          </p:nvPr>
        </p:nvSpPr>
        <p:spPr/>
        <p:txBody>
          <a:bodyPr/>
          <a:lstStyle/>
          <a:p>
            <a:pPr marL="457200" indent="-457200"/>
            <a:r>
              <a:rPr lang="en-US" dirty="0"/>
              <a:t>Mitosis makes more identical cells (growth of a multicellular organism</a:t>
            </a:r>
          </a:p>
          <a:p>
            <a:pPr marL="457200" indent="-457200"/>
            <a:r>
              <a:rPr lang="en-US" dirty="0"/>
              <a:t>Meiosis reduces the amount of genetic material (the number of alleles) by half</a:t>
            </a:r>
          </a:p>
          <a:p>
            <a:pPr marL="457200" indent="-457200"/>
            <a:r>
              <a:rPr lang="en-US" dirty="0"/>
              <a:t>Gametes are always haploid (half the amount of genetic material as the mature, multicellular organism)</a:t>
            </a:r>
          </a:p>
          <a:p>
            <a:pPr marL="457200" indent="-457200"/>
            <a:r>
              <a:rPr lang="en-US" dirty="0"/>
              <a:t>Fusion of gametes doubles the ploidy</a:t>
            </a:r>
          </a:p>
          <a:p>
            <a:pPr marL="457200" indent="-457200"/>
            <a:r>
              <a:rPr lang="en-US" dirty="0"/>
              <a:t>See the bio1510 web site page on </a:t>
            </a:r>
            <a:r>
              <a:rPr lang="en-US" dirty="0">
                <a:hlinkClick r:id="rId2"/>
              </a:rPr>
              <a:t>Cell Division</a:t>
            </a:r>
            <a:r>
              <a:rPr lang="en-US" dirty="0"/>
              <a:t> for more help on these concepts</a:t>
            </a:r>
          </a:p>
          <a:p>
            <a:pPr marL="457200" indent="-457200"/>
            <a:endParaRPr lang="en-US" dirty="0"/>
          </a:p>
        </p:txBody>
      </p:sp>
    </p:spTree>
    <p:extLst>
      <p:ext uri="{BB962C8B-B14F-4D97-AF65-F5344CB8AC3E}">
        <p14:creationId xmlns:p14="http://schemas.microsoft.com/office/powerpoint/2010/main" val="53581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Gametes vs Spores</a:t>
            </a:r>
          </a:p>
        </p:txBody>
      </p:sp>
      <p:sp>
        <p:nvSpPr>
          <p:cNvPr id="3" name="Content Placeholder 2"/>
          <p:cNvSpPr>
            <a:spLocks noGrp="1"/>
          </p:cNvSpPr>
          <p:nvPr>
            <p:ph idx="1"/>
          </p:nvPr>
        </p:nvSpPr>
        <p:spPr/>
        <p:txBody>
          <a:bodyPr/>
          <a:lstStyle/>
          <a:p>
            <a:pPr marL="457200" indent="-457200"/>
            <a:r>
              <a:rPr lang="en-US" dirty="0"/>
              <a:t>Gametes and spores always haploid</a:t>
            </a:r>
          </a:p>
          <a:p>
            <a:pPr marL="457200" indent="-457200"/>
            <a:r>
              <a:rPr lang="en-US" dirty="0"/>
              <a:t>Gametes are units of sexual reproduction: must fuse with another gamete</a:t>
            </a:r>
          </a:p>
          <a:p>
            <a:pPr marL="457200" indent="-457200"/>
            <a:r>
              <a:rPr lang="en-US" dirty="0"/>
              <a:t>Spores are units of asexual reproduction: often used to disperse into a new environment where they grow into mature multicellular organisms</a:t>
            </a:r>
          </a:p>
        </p:txBody>
      </p:sp>
    </p:spTree>
    <p:extLst>
      <p:ext uri="{BB962C8B-B14F-4D97-AF65-F5344CB8AC3E}">
        <p14:creationId xmlns:p14="http://schemas.microsoft.com/office/powerpoint/2010/main" val="290716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ife8e-Fig-09-14-2RL"/>
          <p:cNvPicPr>
            <a:picLocks noChangeAspect="1" noChangeArrowheads="1"/>
          </p:cNvPicPr>
          <p:nvPr/>
        </p:nvPicPr>
        <p:blipFill>
          <a:blip r:embed="rId3" cstate="print"/>
          <a:srcRect l="39265" b="10715"/>
          <a:stretch>
            <a:fillRect/>
          </a:stretch>
        </p:blipFill>
        <p:spPr bwMode="auto">
          <a:xfrm>
            <a:off x="5924830" y="98320"/>
            <a:ext cx="3219170" cy="3559279"/>
          </a:xfrm>
          <a:prstGeom prst="rect">
            <a:avLst/>
          </a:prstGeom>
          <a:noFill/>
          <a:ln w="9525">
            <a:noFill/>
            <a:miter lim="800000"/>
            <a:headEnd/>
            <a:tailEnd/>
          </a:ln>
        </p:spPr>
      </p:pic>
      <p:pic>
        <p:nvPicPr>
          <p:cNvPr id="7" name="Picture 53" descr="Life8e-Fig-09-14-3RL"/>
          <p:cNvPicPr>
            <a:picLocks noChangeAspect="1" noChangeArrowheads="1"/>
          </p:cNvPicPr>
          <p:nvPr/>
        </p:nvPicPr>
        <p:blipFill>
          <a:blip r:embed="rId4" cstate="print"/>
          <a:srcRect l="43742" b="5952"/>
          <a:stretch>
            <a:fillRect/>
          </a:stretch>
        </p:blipFill>
        <p:spPr bwMode="auto">
          <a:xfrm>
            <a:off x="3137079" y="98321"/>
            <a:ext cx="2830904" cy="3559279"/>
          </a:xfrm>
          <a:prstGeom prst="rect">
            <a:avLst/>
          </a:prstGeom>
          <a:noFill/>
          <a:ln w="9525">
            <a:noFill/>
            <a:miter lim="800000"/>
            <a:headEnd/>
            <a:tailEnd/>
          </a:ln>
        </p:spPr>
      </p:pic>
      <p:pic>
        <p:nvPicPr>
          <p:cNvPr id="14" name="Picture 53" descr="Life8e-Fig-09-14-1RL"/>
          <p:cNvPicPr>
            <a:picLocks noChangeAspect="1" noChangeArrowheads="1"/>
          </p:cNvPicPr>
          <p:nvPr/>
        </p:nvPicPr>
        <p:blipFill>
          <a:blip r:embed="rId5" cstate="print"/>
          <a:srcRect l="41951" b="10715"/>
          <a:stretch>
            <a:fillRect/>
          </a:stretch>
        </p:blipFill>
        <p:spPr bwMode="auto">
          <a:xfrm>
            <a:off x="123601" y="36517"/>
            <a:ext cx="3076799" cy="3559279"/>
          </a:xfrm>
          <a:prstGeom prst="rect">
            <a:avLst/>
          </a:prstGeom>
          <a:noFill/>
          <a:ln w="9525">
            <a:noFill/>
            <a:miter lim="800000"/>
            <a:headEnd/>
            <a:tailEnd/>
          </a:ln>
        </p:spPr>
      </p:pic>
      <p:sp>
        <p:nvSpPr>
          <p:cNvPr id="26" name="Content Placeholder 25"/>
          <p:cNvSpPr>
            <a:spLocks noGrp="1"/>
          </p:cNvSpPr>
          <p:nvPr>
            <p:ph idx="1"/>
          </p:nvPr>
        </p:nvSpPr>
        <p:spPr>
          <a:xfrm>
            <a:off x="457200" y="3810000"/>
            <a:ext cx="8229600" cy="2316163"/>
          </a:xfrm>
        </p:spPr>
        <p:txBody>
          <a:bodyPr/>
          <a:lstStyle/>
          <a:p>
            <a:r>
              <a:rPr lang="en-US" dirty="0"/>
              <a:t>For each life cycle:</a:t>
            </a:r>
          </a:p>
          <a:p>
            <a:pPr lvl="1"/>
            <a:r>
              <a:rPr lang="en-US" dirty="0"/>
              <a:t>What is the </a:t>
            </a:r>
            <a:r>
              <a:rPr lang="en-US" dirty="0" err="1"/>
              <a:t>ploidy</a:t>
            </a:r>
            <a:r>
              <a:rPr lang="en-US" dirty="0"/>
              <a:t> of the mature, multicellular organism?</a:t>
            </a:r>
          </a:p>
          <a:p>
            <a:pPr lvl="1"/>
            <a:r>
              <a:rPr lang="en-US" dirty="0"/>
              <a:t>What type of cell division produces spores?</a:t>
            </a:r>
          </a:p>
          <a:p>
            <a:pPr lvl="1"/>
            <a:r>
              <a:rPr lang="en-US" dirty="0"/>
              <a:t>What type of cell division produces gametes?</a:t>
            </a:r>
          </a:p>
          <a:p>
            <a:pPr lvl="1"/>
            <a:r>
              <a:rPr lang="en-US" dirty="0"/>
              <a:t>What process produces the zygote?</a:t>
            </a:r>
          </a:p>
        </p:txBody>
      </p:sp>
    </p:spTree>
    <p:extLst>
      <p:ext uri="{BB962C8B-B14F-4D97-AF65-F5344CB8AC3E}">
        <p14:creationId xmlns:p14="http://schemas.microsoft.com/office/powerpoint/2010/main" val="3260542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a:t>Biologically, what’s so bad about this scenario?</a:t>
            </a:r>
          </a:p>
        </p:txBody>
      </p:sp>
      <p:pic>
        <p:nvPicPr>
          <p:cNvPr id="2050" name="Picture 2" descr="On the left, a sphere 1 mm in diameter is encased in a box of the same width. On the right, the same sphere is encased in a box 2 mm in dia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6610513" cy="2209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4724400"/>
            <a:ext cx="7391400" cy="1477328"/>
          </a:xfrm>
          <a:prstGeom prst="rect">
            <a:avLst/>
          </a:prstGeom>
        </p:spPr>
        <p:txBody>
          <a:bodyPr wrap="square">
            <a:spAutoFit/>
          </a:bodyPr>
          <a:lstStyle/>
          <a:p>
            <a:r>
              <a:rPr lang="en-US" dirty="0"/>
              <a:t>Notice that as a cell increases in size, its surface area-to-volume ratio decreases</a:t>
            </a:r>
            <a:r>
              <a:rPr lang="en-US"/>
              <a:t>. </a:t>
            </a:r>
            <a:r>
              <a:rPr lang="en-US" smtClean="0"/>
              <a:t>The </a:t>
            </a:r>
            <a:r>
              <a:rPr lang="en-US" dirty="0"/>
              <a:t>cell on the left has a volume of 1 mm</a:t>
            </a:r>
            <a:r>
              <a:rPr lang="en-US" baseline="30000" dirty="0"/>
              <a:t>3</a:t>
            </a:r>
            <a:r>
              <a:rPr lang="en-US" dirty="0"/>
              <a:t> and a surface area of 6 mm</a:t>
            </a:r>
            <a:r>
              <a:rPr lang="en-US" baseline="30000" dirty="0"/>
              <a:t>2</a:t>
            </a:r>
            <a:r>
              <a:rPr lang="en-US" dirty="0"/>
              <a:t>, with a surface area-to-volume ratio of 6 to 1, whereas the cell on the right has a volume of 8 mm</a:t>
            </a:r>
            <a:r>
              <a:rPr lang="en-US" baseline="30000" dirty="0"/>
              <a:t>3</a:t>
            </a:r>
            <a:r>
              <a:rPr lang="en-US" dirty="0"/>
              <a:t> and a surface area of 24 mm</a:t>
            </a:r>
            <a:r>
              <a:rPr lang="en-US" baseline="30000" dirty="0"/>
              <a:t>2</a:t>
            </a:r>
            <a:r>
              <a:rPr lang="en-US" dirty="0"/>
              <a:t>, with a surface area-to-volume ratio of 3 to 1.</a:t>
            </a:r>
          </a:p>
        </p:txBody>
      </p:sp>
    </p:spTree>
    <p:extLst>
      <p:ext uri="{BB962C8B-B14F-4D97-AF65-F5344CB8AC3E}">
        <p14:creationId xmlns:p14="http://schemas.microsoft.com/office/powerpoint/2010/main" val="156170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5075511" y="808037"/>
            <a:ext cx="3961476" cy="1020763"/>
          </a:xfrm>
          <a:prstGeom prst="rect">
            <a:avLst/>
          </a:prstGeom>
        </p:spPr>
        <p:txBody>
          <a:bodyPr anchor="b" anchorCtr="0">
            <a:noAutofit/>
            <a:scene3d>
              <a:camera prst="orthographicFront"/>
              <a:lightRig rig="soft" dir="t">
                <a:rot lat="0" lon="0" rev="2100000"/>
              </a:lightRig>
            </a:scene3d>
            <a:sp3d prstMaterial="matte">
              <a:bevelT w="38100" h="38100"/>
            </a:sp3d>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sz="3600" dirty="0" err="1"/>
              <a:t>Multicellularity</a:t>
            </a:r>
            <a:r>
              <a:rPr lang="en-US" sz="3600" dirty="0"/>
              <a:t>, cell differentiation, and tissues</a:t>
            </a:r>
          </a:p>
        </p:txBody>
      </p:sp>
      <p:pic>
        <p:nvPicPr>
          <p:cNvPr id="41987" name="Picture 3" descr="C:\Users\skerr6\Documents\Instructor resources\Campbell Resources\Chapter_40\B_Jpeg_Images\_40_Labeled_Images\40_04_InternalSurfaces-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349" y="2514600"/>
            <a:ext cx="5840727" cy="4419600"/>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C:\Users\skerr6\Documents\Instructor resources\Campbell Resources\Chapter_40\B_Jpeg_Images\_40_Labeled_Images\40_03ContactWithEnviro-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17" y="0"/>
            <a:ext cx="4883354" cy="37332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897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laucoin3\Desktop\ch21\21_labeled_images\21_table_1_develop_proces-L.jpg"/>
          <p:cNvPicPr>
            <a:picLocks noChangeAspect="1" noChangeArrowheads="1"/>
          </p:cNvPicPr>
          <p:nvPr/>
        </p:nvPicPr>
        <p:blipFill>
          <a:blip r:embed="rId4" cstate="print"/>
          <a:srcRect/>
          <a:stretch>
            <a:fillRect/>
          </a:stretch>
        </p:blipFill>
        <p:spPr bwMode="auto">
          <a:xfrm>
            <a:off x="152400" y="136525"/>
            <a:ext cx="6297613" cy="6583363"/>
          </a:xfrm>
          <a:prstGeom prst="rect">
            <a:avLst/>
          </a:prstGeom>
          <a:noFill/>
        </p:spPr>
      </p:pic>
      <p:pic>
        <p:nvPicPr>
          <p:cNvPr id="35843" name="Picture 3" descr="C:\Users\laucoin3\Desktop\ch21\21_labeled_images\21_01a_defective_cells-L.jpg"/>
          <p:cNvPicPr>
            <a:picLocks noChangeAspect="1" noChangeArrowheads="1"/>
          </p:cNvPicPr>
          <p:nvPr/>
        </p:nvPicPr>
        <p:blipFill>
          <a:blip r:embed="rId5" cstate="print"/>
          <a:srcRect/>
          <a:stretch>
            <a:fillRect/>
          </a:stretch>
        </p:blipFill>
        <p:spPr bwMode="auto">
          <a:xfrm>
            <a:off x="6664646" y="595002"/>
            <a:ext cx="2326953" cy="1650413"/>
          </a:xfrm>
          <a:prstGeom prst="rect">
            <a:avLst/>
          </a:prstGeom>
          <a:noFill/>
        </p:spPr>
      </p:pic>
      <p:pic>
        <p:nvPicPr>
          <p:cNvPr id="35844" name="Picture 4" descr="C:\Users\laucoin3\Desktop\ch21\21_labeled_images\21_10a_Hox_genes-L.jpg"/>
          <p:cNvPicPr>
            <a:picLocks noChangeAspect="1" noChangeArrowheads="1"/>
          </p:cNvPicPr>
          <p:nvPr/>
        </p:nvPicPr>
        <p:blipFill>
          <a:blip r:embed="rId6" cstate="print"/>
          <a:srcRect l="8343" t="32577"/>
          <a:stretch>
            <a:fillRect/>
          </a:stretch>
        </p:blipFill>
        <p:spPr bwMode="auto">
          <a:xfrm>
            <a:off x="6523818" y="4449417"/>
            <a:ext cx="2620182" cy="1024360"/>
          </a:xfrm>
          <a:prstGeom prst="rect">
            <a:avLst/>
          </a:prstGeom>
          <a:noFill/>
        </p:spPr>
      </p:pic>
      <p:pic>
        <p:nvPicPr>
          <p:cNvPr id="40962" name="Picture 2" descr="http://t1.gstatic.com/images?q=tbn:ANd9GcSc7T_v6flnVOTq5NlBhWllDBLa3Y-N4JG6KWkkkKdV_pnBww2duB0BFiFz_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3818" y="2294316"/>
            <a:ext cx="1997647" cy="20979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600" y="2846433"/>
            <a:ext cx="1614384"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Animal cells move</a:t>
            </a:r>
          </a:p>
          <a:p>
            <a:pPr marL="171450" indent="-171450">
              <a:buFont typeface="Arial" panose="020B0604020202020204" pitchFamily="34" charset="0"/>
              <a:buChar char="•"/>
            </a:pPr>
            <a:r>
              <a:rPr lang="en-US" sz="1200" dirty="0"/>
              <a:t>Plant cells differentially expand</a:t>
            </a:r>
          </a:p>
        </p:txBody>
      </p:sp>
      <p:sp>
        <p:nvSpPr>
          <p:cNvPr id="3" name="TextBox 2"/>
          <p:cNvSpPr txBox="1"/>
          <p:nvPr/>
        </p:nvSpPr>
        <p:spPr>
          <a:xfrm>
            <a:off x="155713" y="5758934"/>
            <a:ext cx="1263487" cy="369332"/>
          </a:xfrm>
          <a:prstGeom prst="rect">
            <a:avLst/>
          </a:prstGeom>
          <a:noFill/>
        </p:spPr>
        <p:txBody>
          <a:bodyPr wrap="none" rtlCol="0">
            <a:spAutoFit/>
          </a:bodyPr>
          <a:lstStyle/>
          <a:p>
            <a:r>
              <a:rPr lang="en-US" dirty="0"/>
              <a:t>(induction)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82563"/>
            <a:ext cx="9144000" cy="792163"/>
          </a:xfrm>
        </p:spPr>
        <p:txBody>
          <a:bodyPr>
            <a:normAutofit/>
          </a:bodyPr>
          <a:lstStyle/>
          <a:p>
            <a:r>
              <a:rPr lang="en-US" sz="3200" dirty="0"/>
              <a:t>Morphogenesis &amp; differential gene expression</a:t>
            </a:r>
          </a:p>
        </p:txBody>
      </p:sp>
      <p:sp>
        <p:nvSpPr>
          <p:cNvPr id="6" name="Rectangle 5"/>
          <p:cNvSpPr/>
          <p:nvPr/>
        </p:nvSpPr>
        <p:spPr>
          <a:xfrm>
            <a:off x="1066800" y="1908266"/>
            <a:ext cx="1447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058" name="Picture 2" descr="C:\Users\Shana\Documents\Instructor Resources\Freeman Resources\Instructor Resources\Chapter_21\B_Jpeg_Images\21_Labeled_Images\21_09_regulatory_casca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848530"/>
            <a:ext cx="4586006" cy="6026036"/>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descr="C:\Users\Shana\Documents\Instructor Resources\Freeman Resources\Instructor Resources\Chapter_21\B_Jpeg_Images\21_Labeled_Images\21_06_reg_factors-L.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0" r="35121" b="61080"/>
          <a:stretch/>
        </p:blipFill>
        <p:spPr bwMode="auto">
          <a:xfrm>
            <a:off x="99253" y="685800"/>
            <a:ext cx="2110547" cy="862739"/>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C:\Users\Shana\Documents\Instructor Resources\Freeman Resources\Instructor Resources\Chapter_21\B_Jpeg_Images\21_Labeled_Images\21_07a_body_genes-L.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37" b="4746"/>
          <a:stretch/>
        </p:blipFill>
        <p:spPr bwMode="auto">
          <a:xfrm>
            <a:off x="924394" y="1600200"/>
            <a:ext cx="1590206" cy="1049346"/>
          </a:xfrm>
          <a:prstGeom prst="rect">
            <a:avLst/>
          </a:prstGeom>
          <a:noFill/>
          <a:extLst>
            <a:ext uri="{909E8E84-426E-40DD-AFC4-6F175D3DCCD1}">
              <a14:hiddenFill xmlns:a14="http://schemas.microsoft.com/office/drawing/2010/main">
                <a:solidFill>
                  <a:srgbClr val="FFFFFF"/>
                </a:solidFill>
              </a14:hiddenFill>
            </a:ext>
          </a:extLst>
        </p:spPr>
      </p:pic>
      <p:pic>
        <p:nvPicPr>
          <p:cNvPr id="45061" name="Picture 5" descr="C:\Users\Shana\Documents\Instructor Resources\Freeman Resources\Instructor Resources\Chapter_21\B_Jpeg_Images\21_Labeled_Images\21_07b_body_genes-L.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0451" b="5102"/>
          <a:stretch/>
        </p:blipFill>
        <p:spPr bwMode="auto">
          <a:xfrm>
            <a:off x="2138001" y="2707368"/>
            <a:ext cx="1671999" cy="1077733"/>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C:\Users\Shana\Documents\Instructor Resources\Freeman Resources\Instructor Resources\Chapter_21\B_Jpeg_Images\21_Labeled_Images\21_07c_body_genes-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0637" b="4731"/>
          <a:stretch/>
        </p:blipFill>
        <p:spPr bwMode="auto">
          <a:xfrm>
            <a:off x="2933700" y="3810000"/>
            <a:ext cx="1430625" cy="930641"/>
          </a:xfrm>
          <a:prstGeom prst="rect">
            <a:avLst/>
          </a:prstGeom>
          <a:noFill/>
          <a:extLst>
            <a:ext uri="{909E8E84-426E-40DD-AFC4-6F175D3DCCD1}">
              <a14:hiddenFill xmlns:a14="http://schemas.microsoft.com/office/drawing/2010/main">
                <a:solidFill>
                  <a:srgbClr val="FFFFFF"/>
                </a:solidFill>
              </a14:hiddenFill>
            </a:ext>
          </a:extLst>
        </p:spPr>
      </p:pic>
      <p:pic>
        <p:nvPicPr>
          <p:cNvPr id="45063" name="Picture 7" descr="C:\Users\Shana\Documents\Instructor Resources\Freeman Resources\Instructor Resources\Chapter_21\B_Jpeg_Images\21_Labeled_Images\21_10a_Hox_genes-L.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020" t="31171" r="8753"/>
          <a:stretch/>
        </p:blipFill>
        <p:spPr bwMode="auto">
          <a:xfrm>
            <a:off x="3429000" y="4800600"/>
            <a:ext cx="1981200" cy="10943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91141" y="685800"/>
            <a:ext cx="1297150" cy="584775"/>
          </a:xfrm>
          <a:prstGeom prst="rect">
            <a:avLst/>
          </a:prstGeom>
          <a:noFill/>
        </p:spPr>
        <p:txBody>
          <a:bodyPr wrap="none" rtlCol="0">
            <a:spAutoFit/>
          </a:bodyPr>
          <a:lstStyle/>
          <a:p>
            <a:r>
              <a:rPr lang="en-US" sz="1600" i="1" dirty="0"/>
              <a:t>Morphogens:</a:t>
            </a:r>
          </a:p>
          <a:p>
            <a:r>
              <a:rPr lang="en-US" sz="1600" i="1" dirty="0" err="1"/>
              <a:t>bicoid</a:t>
            </a:r>
            <a:r>
              <a:rPr lang="en-US" sz="1600" i="1" dirty="0"/>
              <a:t>, </a:t>
            </a:r>
            <a:r>
              <a:rPr lang="en-US" sz="1600" i="1" dirty="0" err="1"/>
              <a:t>nanos</a:t>
            </a:r>
            <a:endParaRPr lang="en-US" sz="1600" i="1" dirty="0"/>
          </a:p>
        </p:txBody>
      </p:sp>
      <p:sp>
        <p:nvSpPr>
          <p:cNvPr id="23" name="TextBox 22"/>
          <p:cNvSpPr txBox="1"/>
          <p:nvPr/>
        </p:nvSpPr>
        <p:spPr>
          <a:xfrm>
            <a:off x="2515854" y="1612785"/>
            <a:ext cx="2703846" cy="584775"/>
          </a:xfrm>
          <a:prstGeom prst="rect">
            <a:avLst/>
          </a:prstGeom>
          <a:noFill/>
        </p:spPr>
        <p:txBody>
          <a:bodyPr wrap="square" rtlCol="0">
            <a:spAutoFit/>
          </a:bodyPr>
          <a:lstStyle/>
          <a:p>
            <a:r>
              <a:rPr lang="en-US" sz="1600" i="1" dirty="0"/>
              <a:t>Genes activated as result:</a:t>
            </a:r>
          </a:p>
          <a:p>
            <a:r>
              <a:rPr lang="en-US" sz="1600" i="1" dirty="0" err="1"/>
              <a:t>knirps</a:t>
            </a:r>
            <a:r>
              <a:rPr lang="en-US" sz="1600" i="1" dirty="0"/>
              <a:t>, </a:t>
            </a:r>
            <a:r>
              <a:rPr lang="en-US" sz="1600" i="1" dirty="0" err="1"/>
              <a:t>Krüppel</a:t>
            </a:r>
            <a:r>
              <a:rPr lang="en-US" sz="1600" i="1" dirty="0"/>
              <a:t>, hunchback</a:t>
            </a:r>
          </a:p>
        </p:txBody>
      </p:sp>
      <p:sp>
        <p:nvSpPr>
          <p:cNvPr id="24" name="TextBox 23"/>
          <p:cNvSpPr txBox="1"/>
          <p:nvPr/>
        </p:nvSpPr>
        <p:spPr>
          <a:xfrm>
            <a:off x="-127000" y="2794000"/>
            <a:ext cx="2362200" cy="1107996"/>
          </a:xfrm>
          <a:prstGeom prst="rect">
            <a:avLst/>
          </a:prstGeom>
          <a:noFill/>
        </p:spPr>
        <p:txBody>
          <a:bodyPr wrap="square" rtlCol="0">
            <a:spAutoFit/>
          </a:bodyPr>
          <a:lstStyle/>
          <a:p>
            <a:pPr algn="r"/>
            <a:r>
              <a:rPr lang="en-US" sz="1600" i="1" dirty="0"/>
              <a:t>Genes activated as result:</a:t>
            </a:r>
          </a:p>
          <a:p>
            <a:pPr algn="r"/>
            <a:r>
              <a:rPr lang="en-US" sz="1600" i="1" dirty="0"/>
              <a:t>even-skipped,</a:t>
            </a:r>
          </a:p>
          <a:p>
            <a:pPr algn="r"/>
            <a:r>
              <a:rPr lang="en-US" sz="1600" i="1" dirty="0"/>
              <a:t>odd-skipped,</a:t>
            </a:r>
          </a:p>
          <a:p>
            <a:pPr algn="r"/>
            <a:r>
              <a:rPr lang="en-US" sz="1600" i="1" dirty="0"/>
              <a:t>hairy, paired, runt</a:t>
            </a:r>
          </a:p>
        </p:txBody>
      </p:sp>
      <p:sp>
        <p:nvSpPr>
          <p:cNvPr id="25" name="TextBox 24"/>
          <p:cNvSpPr txBox="1"/>
          <p:nvPr/>
        </p:nvSpPr>
        <p:spPr>
          <a:xfrm>
            <a:off x="380999" y="4038600"/>
            <a:ext cx="2514601" cy="584775"/>
          </a:xfrm>
          <a:prstGeom prst="rect">
            <a:avLst/>
          </a:prstGeom>
          <a:noFill/>
        </p:spPr>
        <p:txBody>
          <a:bodyPr wrap="square" rtlCol="0">
            <a:spAutoFit/>
          </a:bodyPr>
          <a:lstStyle/>
          <a:p>
            <a:pPr algn="r"/>
            <a:r>
              <a:rPr lang="en-US" sz="1600" i="1" dirty="0"/>
              <a:t>Genes activated as result:</a:t>
            </a:r>
          </a:p>
          <a:p>
            <a:pPr algn="r"/>
            <a:r>
              <a:rPr lang="en-US" sz="1600" i="1" dirty="0"/>
              <a:t>Engrailed, gooseberry</a:t>
            </a:r>
          </a:p>
        </p:txBody>
      </p:sp>
      <p:sp>
        <p:nvSpPr>
          <p:cNvPr id="26" name="TextBox 25"/>
          <p:cNvSpPr txBox="1"/>
          <p:nvPr/>
        </p:nvSpPr>
        <p:spPr>
          <a:xfrm>
            <a:off x="856324" y="4960203"/>
            <a:ext cx="2496476" cy="830997"/>
          </a:xfrm>
          <a:prstGeom prst="rect">
            <a:avLst/>
          </a:prstGeom>
          <a:noFill/>
        </p:spPr>
        <p:txBody>
          <a:bodyPr wrap="square" rtlCol="0">
            <a:spAutoFit/>
          </a:bodyPr>
          <a:lstStyle/>
          <a:p>
            <a:pPr algn="r"/>
            <a:r>
              <a:rPr lang="en-US" sz="1600" i="1" dirty="0"/>
              <a:t>Genes activated as result:</a:t>
            </a:r>
          </a:p>
          <a:p>
            <a:pPr algn="r"/>
            <a:r>
              <a:rPr lang="en-US" sz="1600" i="1" dirty="0" err="1"/>
              <a:t>antennapedia</a:t>
            </a:r>
            <a:r>
              <a:rPr lang="en-US" sz="1600" i="1" dirty="0"/>
              <a:t>, </a:t>
            </a:r>
            <a:r>
              <a:rPr lang="en-US" sz="1600" i="1" dirty="0" err="1"/>
              <a:t>ultrabithorax</a:t>
            </a:r>
            <a:endParaRPr lang="en-US" sz="1600" i="1" dirty="0"/>
          </a:p>
        </p:txBody>
      </p:sp>
      <p:sp>
        <p:nvSpPr>
          <p:cNvPr id="27" name="TextBox 7"/>
          <p:cNvSpPr txBox="1">
            <a:spLocks noChangeArrowheads="1"/>
          </p:cNvSpPr>
          <p:nvPr/>
        </p:nvSpPr>
        <p:spPr bwMode="auto">
          <a:xfrm>
            <a:off x="7637588" y="6550222"/>
            <a:ext cx="1457665" cy="307777"/>
          </a:xfrm>
          <a:prstGeom prst="rect">
            <a:avLst/>
          </a:prstGeom>
          <a:noFill/>
          <a:ln w="9525">
            <a:noFill/>
            <a:miter lim="800000"/>
            <a:headEnd/>
            <a:tailEnd/>
          </a:ln>
        </p:spPr>
        <p:txBody>
          <a:bodyPr wrap="square">
            <a:spAutoFit/>
          </a:bodyPr>
          <a:lstStyle/>
          <a:p>
            <a:r>
              <a:rPr lang="en-US" sz="1400" dirty="0"/>
              <a:t>Freeman 21.6-9</a:t>
            </a:r>
          </a:p>
        </p:txBody>
      </p:sp>
      <p:sp>
        <p:nvSpPr>
          <p:cNvPr id="2" name="TextBox 1"/>
          <p:cNvSpPr txBox="1"/>
          <p:nvPr/>
        </p:nvSpPr>
        <p:spPr>
          <a:xfrm>
            <a:off x="228599" y="5894920"/>
            <a:ext cx="5334001" cy="923330"/>
          </a:xfrm>
          <a:prstGeom prst="rect">
            <a:avLst/>
          </a:prstGeom>
          <a:noFill/>
        </p:spPr>
        <p:txBody>
          <a:bodyPr wrap="square" rtlCol="0">
            <a:spAutoFit/>
          </a:bodyPr>
          <a:lstStyle/>
          <a:p>
            <a:r>
              <a:rPr lang="en-US" dirty="0"/>
              <a:t>In each image above, the colors represent different </a:t>
            </a:r>
            <a:r>
              <a:rPr lang="en-US" i="1" dirty="0"/>
              <a:t>genes</a:t>
            </a:r>
            <a:r>
              <a:rPr lang="en-US" dirty="0"/>
              <a:t> that are turned on in different cells or locations in the developing embryo</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0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4" grpId="0"/>
      <p:bldP spid="25" grpId="0"/>
      <p:bldP spid="26"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Cell differentiation</a:t>
            </a:r>
          </a:p>
        </p:txBody>
      </p:sp>
      <p:sp>
        <p:nvSpPr>
          <p:cNvPr id="28" name="Oval 9"/>
          <p:cNvSpPr>
            <a:spLocks noChangeArrowheads="1"/>
          </p:cNvSpPr>
          <p:nvPr/>
        </p:nvSpPr>
        <p:spPr bwMode="auto">
          <a:xfrm>
            <a:off x="1371600" y="1981200"/>
            <a:ext cx="838200" cy="685800"/>
          </a:xfrm>
          <a:prstGeom prst="ellipse">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1"/>
          <p:cNvSpPr>
            <a:spLocks noChangeArrowheads="1"/>
          </p:cNvSpPr>
          <p:nvPr/>
        </p:nvSpPr>
        <p:spPr bwMode="auto">
          <a:xfrm>
            <a:off x="533400" y="3124200"/>
            <a:ext cx="838200" cy="685800"/>
          </a:xfrm>
          <a:prstGeom prst="ellipse">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12"/>
          <p:cNvSpPr>
            <a:spLocks noChangeArrowheads="1"/>
          </p:cNvSpPr>
          <p:nvPr/>
        </p:nvSpPr>
        <p:spPr bwMode="auto">
          <a:xfrm>
            <a:off x="2286000" y="3124200"/>
            <a:ext cx="838200" cy="685800"/>
          </a:xfrm>
          <a:prstGeom prst="ellipse">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5"/>
          <p:cNvSpPr>
            <a:spLocks noChangeArrowheads="1"/>
          </p:cNvSpPr>
          <p:nvPr/>
        </p:nvSpPr>
        <p:spPr bwMode="auto">
          <a:xfrm>
            <a:off x="457200" y="5105400"/>
            <a:ext cx="838200" cy="685800"/>
          </a:xfrm>
          <a:prstGeom prst="pentagon">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2" name="Object 16"/>
          <p:cNvGraphicFramePr>
            <a:graphicFrameLocks noChangeAspect="1"/>
          </p:cNvGraphicFramePr>
          <p:nvPr>
            <p:extLst>
              <p:ext uri="{D42A27DB-BD31-4B8C-83A1-F6EECF244321}">
                <p14:modId xmlns:p14="http://schemas.microsoft.com/office/powerpoint/2010/main" val="709955253"/>
              </p:ext>
            </p:extLst>
          </p:nvPr>
        </p:nvGraphicFramePr>
        <p:xfrm>
          <a:off x="2133600" y="5257800"/>
          <a:ext cx="1057275" cy="457200"/>
        </p:xfrm>
        <a:graphic>
          <a:graphicData uri="http://schemas.openxmlformats.org/presentationml/2006/ole">
            <mc:AlternateContent xmlns:mc="http://schemas.openxmlformats.org/markup-compatibility/2006">
              <mc:Choice xmlns:v="urn:schemas-microsoft-com:vml" Requires="v">
                <p:oleObj spid="_x0000_s1046" name="位图图像" r:id="rId3" imgW="1057423" imgH="457143" progId="Paint.Picture">
                  <p:embed/>
                </p:oleObj>
              </mc:Choice>
              <mc:Fallback>
                <p:oleObj name="位图图像" r:id="rId3" imgW="1057423" imgH="457143" progId="Paint.Picture">
                  <p:embed/>
                  <p:pic>
                    <p:nvPicPr>
                      <p:cNvPr id="44048"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257800"/>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Oval 17"/>
          <p:cNvSpPr>
            <a:spLocks noChangeArrowheads="1"/>
          </p:cNvSpPr>
          <p:nvPr/>
        </p:nvSpPr>
        <p:spPr bwMode="auto">
          <a:xfrm>
            <a:off x="1752600" y="2286000"/>
            <a:ext cx="76200" cy="76200"/>
          </a:xfrm>
          <a:prstGeom prst="ellipse">
            <a:avLst/>
          </a:prstGeom>
          <a:solidFill>
            <a:srgbClr val="14121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18"/>
          <p:cNvSpPr>
            <a:spLocks noChangeArrowheads="1"/>
          </p:cNvSpPr>
          <p:nvPr/>
        </p:nvSpPr>
        <p:spPr bwMode="auto">
          <a:xfrm>
            <a:off x="914400" y="3429000"/>
            <a:ext cx="76200" cy="76200"/>
          </a:xfrm>
          <a:prstGeom prst="ellipse">
            <a:avLst/>
          </a:prstGeom>
          <a:solidFill>
            <a:srgbClr val="14121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19"/>
          <p:cNvSpPr>
            <a:spLocks noChangeArrowheads="1"/>
          </p:cNvSpPr>
          <p:nvPr/>
        </p:nvSpPr>
        <p:spPr bwMode="auto">
          <a:xfrm>
            <a:off x="2667000" y="3429000"/>
            <a:ext cx="76200" cy="76200"/>
          </a:xfrm>
          <a:prstGeom prst="ellipse">
            <a:avLst/>
          </a:prstGeom>
          <a:solidFill>
            <a:srgbClr val="14121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0"/>
          <p:cNvSpPr>
            <a:spLocks noChangeArrowheads="1"/>
          </p:cNvSpPr>
          <p:nvPr/>
        </p:nvSpPr>
        <p:spPr bwMode="auto">
          <a:xfrm>
            <a:off x="838200" y="5410200"/>
            <a:ext cx="76200" cy="76200"/>
          </a:xfrm>
          <a:prstGeom prst="ellipse">
            <a:avLst/>
          </a:prstGeom>
          <a:solidFill>
            <a:srgbClr val="14121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1"/>
          <p:cNvSpPr>
            <a:spLocks noChangeArrowheads="1"/>
          </p:cNvSpPr>
          <p:nvPr/>
        </p:nvSpPr>
        <p:spPr bwMode="auto">
          <a:xfrm>
            <a:off x="2667000" y="5410200"/>
            <a:ext cx="76200" cy="76200"/>
          </a:xfrm>
          <a:prstGeom prst="ellipse">
            <a:avLst/>
          </a:prstGeom>
          <a:solidFill>
            <a:srgbClr val="14121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Text Box 22"/>
          <p:cNvSpPr txBox="1">
            <a:spLocks noChangeArrowheads="1"/>
          </p:cNvSpPr>
          <p:nvPr/>
        </p:nvSpPr>
        <p:spPr bwMode="auto">
          <a:xfrm>
            <a:off x="2362200" y="1905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Arial" pitchFamily="34" charset="0"/>
              </a:rPr>
              <a:t>Single Cell</a:t>
            </a:r>
          </a:p>
        </p:txBody>
      </p:sp>
      <p:sp>
        <p:nvSpPr>
          <p:cNvPr id="39" name="Text Box 24"/>
          <p:cNvSpPr txBox="1">
            <a:spLocks noChangeArrowheads="1"/>
          </p:cNvSpPr>
          <p:nvPr/>
        </p:nvSpPr>
        <p:spPr bwMode="auto">
          <a:xfrm>
            <a:off x="914400" y="3886200"/>
            <a:ext cx="1371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a:latin typeface="Arial" pitchFamily="34" charset="0"/>
              </a:rPr>
              <a:t>Expression of skin cell specific genes</a:t>
            </a:r>
          </a:p>
        </p:txBody>
      </p:sp>
      <p:sp>
        <p:nvSpPr>
          <p:cNvPr id="40" name="Text Box 25"/>
          <p:cNvSpPr txBox="1">
            <a:spLocks noChangeArrowheads="1"/>
          </p:cNvSpPr>
          <p:nvPr/>
        </p:nvSpPr>
        <p:spPr bwMode="auto">
          <a:xfrm>
            <a:off x="2895600" y="3962400"/>
            <a:ext cx="1371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a:latin typeface="Arial" pitchFamily="34" charset="0"/>
              </a:rPr>
              <a:t>Expression of muscle cell specific genes</a:t>
            </a:r>
          </a:p>
        </p:txBody>
      </p:sp>
      <p:sp>
        <p:nvSpPr>
          <p:cNvPr id="41" name="Text Box 26"/>
          <p:cNvSpPr txBox="1">
            <a:spLocks noChangeArrowheads="1"/>
          </p:cNvSpPr>
          <p:nvPr/>
        </p:nvSpPr>
        <p:spPr bwMode="auto">
          <a:xfrm>
            <a:off x="381000" y="5867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Arial" pitchFamily="34" charset="0"/>
              </a:rPr>
              <a:t>Skin Cell</a:t>
            </a:r>
          </a:p>
        </p:txBody>
      </p:sp>
      <p:sp>
        <p:nvSpPr>
          <p:cNvPr id="42" name="Text Box 28"/>
          <p:cNvSpPr txBox="1">
            <a:spLocks noChangeArrowheads="1"/>
          </p:cNvSpPr>
          <p:nvPr/>
        </p:nvSpPr>
        <p:spPr bwMode="auto">
          <a:xfrm>
            <a:off x="2133600" y="5867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Arial" pitchFamily="34" charset="0"/>
              </a:rPr>
              <a:t>Muscle Cell</a:t>
            </a:r>
          </a:p>
        </p:txBody>
      </p:sp>
      <p:sp>
        <p:nvSpPr>
          <p:cNvPr id="43" name="Line 30"/>
          <p:cNvSpPr>
            <a:spLocks noChangeShapeType="1"/>
          </p:cNvSpPr>
          <p:nvPr/>
        </p:nvSpPr>
        <p:spPr bwMode="auto">
          <a:xfrm>
            <a:off x="914400" y="3886200"/>
            <a:ext cx="0" cy="11430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 name="Line 32"/>
          <p:cNvSpPr>
            <a:spLocks noChangeShapeType="1"/>
          </p:cNvSpPr>
          <p:nvPr/>
        </p:nvSpPr>
        <p:spPr bwMode="auto">
          <a:xfrm>
            <a:off x="2743200" y="3962400"/>
            <a:ext cx="0" cy="11430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5" name="Line 33"/>
          <p:cNvSpPr>
            <a:spLocks noChangeShapeType="1"/>
          </p:cNvSpPr>
          <p:nvPr/>
        </p:nvSpPr>
        <p:spPr bwMode="auto">
          <a:xfrm flipH="1">
            <a:off x="1143000" y="2743200"/>
            <a:ext cx="228600" cy="3810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6" name="Line 34"/>
          <p:cNvSpPr>
            <a:spLocks noChangeShapeType="1"/>
          </p:cNvSpPr>
          <p:nvPr/>
        </p:nvSpPr>
        <p:spPr bwMode="auto">
          <a:xfrm>
            <a:off x="2209800" y="2743200"/>
            <a:ext cx="228600" cy="3048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 name="Text Box 35"/>
          <p:cNvSpPr txBox="1">
            <a:spLocks noChangeArrowheads="1"/>
          </p:cNvSpPr>
          <p:nvPr/>
        </p:nvSpPr>
        <p:spPr bwMode="auto">
          <a:xfrm>
            <a:off x="1371600" y="2819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a:latin typeface="Arial" pitchFamily="34" charset="0"/>
              </a:rPr>
              <a:t>mitosis</a:t>
            </a:r>
          </a:p>
        </p:txBody>
      </p:sp>
      <p:pic>
        <p:nvPicPr>
          <p:cNvPr id="48" name="Picture 3" descr="C:\Users\skerr6\Documents\Instructor resources\Campbell Resources\Chapter_40\B_Jpeg_Images\_40_Labeled_Images\40_04_InternalSurfaces-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1941786"/>
            <a:ext cx="4833705"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4806" y="1147925"/>
            <a:ext cx="2087431" cy="523220"/>
          </a:xfrm>
          <a:prstGeom prst="rect">
            <a:avLst/>
          </a:prstGeom>
          <a:noFill/>
        </p:spPr>
        <p:txBody>
          <a:bodyPr wrap="none" rtlCol="0">
            <a:spAutoFit/>
          </a:bodyPr>
          <a:lstStyle/>
          <a:p>
            <a:r>
              <a:rPr lang="en-US" sz="2800" dirty="0"/>
              <a:t>The process:</a:t>
            </a:r>
          </a:p>
        </p:txBody>
      </p:sp>
      <p:sp>
        <p:nvSpPr>
          <p:cNvPr id="50" name="TextBox 49"/>
          <p:cNvSpPr txBox="1"/>
          <p:nvPr/>
        </p:nvSpPr>
        <p:spPr>
          <a:xfrm>
            <a:off x="5029200" y="1167058"/>
            <a:ext cx="3607078" cy="523220"/>
          </a:xfrm>
          <a:prstGeom prst="rect">
            <a:avLst/>
          </a:prstGeom>
          <a:noFill/>
        </p:spPr>
        <p:txBody>
          <a:bodyPr wrap="none" rtlCol="0">
            <a:spAutoFit/>
          </a:bodyPr>
          <a:lstStyle/>
          <a:p>
            <a:r>
              <a:rPr lang="en-US" sz="2800" dirty="0"/>
              <a:t>The reason it happens:</a:t>
            </a:r>
          </a:p>
        </p:txBody>
      </p:sp>
      <p:sp>
        <p:nvSpPr>
          <p:cNvPr id="51" name="Text Box 35"/>
          <p:cNvSpPr txBox="1">
            <a:spLocks noChangeArrowheads="1"/>
          </p:cNvSpPr>
          <p:nvPr/>
        </p:nvSpPr>
        <p:spPr bwMode="auto">
          <a:xfrm>
            <a:off x="1323975" y="3319046"/>
            <a:ext cx="18002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600" dirty="0">
                <a:latin typeface="Arial" pitchFamily="34" charset="0"/>
              </a:rPr>
              <a:t>induction</a:t>
            </a:r>
          </a:p>
        </p:txBody>
      </p:sp>
    </p:spTree>
    <p:extLst>
      <p:ext uri="{BB962C8B-B14F-4D97-AF65-F5344CB8AC3E}">
        <p14:creationId xmlns:p14="http://schemas.microsoft.com/office/powerpoint/2010/main" val="259548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4" grpId="0" animBg="1"/>
      <p:bldP spid="35" grpId="0" animBg="1"/>
      <p:bldP spid="36" grpId="0" animBg="1"/>
      <p:bldP spid="37" grpId="0" animBg="1"/>
      <p:bldP spid="39" grpId="0"/>
      <p:bldP spid="40" grpId="0"/>
      <p:bldP spid="41" grpId="0"/>
      <p:bldP spid="42" grpId="0"/>
      <p:bldP spid="43" grpId="0" animBg="1"/>
      <p:bldP spid="44" grpId="0" animBg="1"/>
      <p:bldP spid="45" grpId="0" animBg="1"/>
      <p:bldP spid="46" grpId="0" animBg="1"/>
      <p:bldP spid="47"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229600" cy="609600"/>
          </a:xfrm>
        </p:spPr>
        <p:txBody>
          <a:bodyPr>
            <a:normAutofit fontScale="90000"/>
          </a:bodyPr>
          <a:lstStyle/>
          <a:p>
            <a:r>
              <a:rPr lang="en-US" dirty="0"/>
              <a:t>Differentiation of animal tissue</a:t>
            </a:r>
          </a:p>
        </p:txBody>
      </p:sp>
      <p:pic>
        <p:nvPicPr>
          <p:cNvPr id="8195" name="Picture 4" descr="D:\Chapter_40\B_Jpeg_Images\40_Labeled_Images\40_05aEpithelialTissues-L.jpg"/>
          <p:cNvPicPr>
            <a:picLocks noChangeAspect="1" noChangeArrowheads="1"/>
          </p:cNvPicPr>
          <p:nvPr/>
        </p:nvPicPr>
        <p:blipFill>
          <a:blip r:embed="rId4" cstate="print"/>
          <a:srcRect/>
          <a:stretch>
            <a:fillRect/>
          </a:stretch>
        </p:blipFill>
        <p:spPr bwMode="auto">
          <a:xfrm>
            <a:off x="298450" y="1076325"/>
            <a:ext cx="4121150" cy="2268538"/>
          </a:xfrm>
          <a:prstGeom prst="rect">
            <a:avLst/>
          </a:prstGeom>
          <a:noFill/>
          <a:ln w="9525">
            <a:noFill/>
            <a:miter lim="800000"/>
            <a:headEnd/>
            <a:tailEnd/>
          </a:ln>
        </p:spPr>
      </p:pic>
      <p:pic>
        <p:nvPicPr>
          <p:cNvPr id="8196" name="Picture 5" descr="D:\Chapter_40\B_Jpeg_Images\40_Labeled_Images\40_05cConnectiveTissues-L.jpg"/>
          <p:cNvPicPr>
            <a:picLocks noChangeAspect="1" noChangeArrowheads="1"/>
          </p:cNvPicPr>
          <p:nvPr/>
        </p:nvPicPr>
        <p:blipFill>
          <a:blip r:embed="rId5" cstate="print"/>
          <a:srcRect/>
          <a:stretch>
            <a:fillRect/>
          </a:stretch>
        </p:blipFill>
        <p:spPr bwMode="auto">
          <a:xfrm>
            <a:off x="304800" y="3262313"/>
            <a:ext cx="4043363" cy="3290887"/>
          </a:xfrm>
          <a:prstGeom prst="rect">
            <a:avLst/>
          </a:prstGeom>
          <a:noFill/>
          <a:ln w="9525">
            <a:noFill/>
            <a:miter lim="800000"/>
            <a:headEnd/>
            <a:tailEnd/>
          </a:ln>
        </p:spPr>
      </p:pic>
      <p:pic>
        <p:nvPicPr>
          <p:cNvPr id="8197" name="Picture 6" descr="D:\Chapter_40\B_Jpeg_Images\40_Labeled_Images\40_05jMuscleTissues-L.jpg"/>
          <p:cNvPicPr>
            <a:picLocks noChangeAspect="1" noChangeArrowheads="1"/>
          </p:cNvPicPr>
          <p:nvPr/>
        </p:nvPicPr>
        <p:blipFill>
          <a:blip r:embed="rId6" cstate="print"/>
          <a:srcRect/>
          <a:stretch>
            <a:fillRect/>
          </a:stretch>
        </p:blipFill>
        <p:spPr bwMode="auto">
          <a:xfrm>
            <a:off x="4724400" y="1066800"/>
            <a:ext cx="3659188" cy="2265363"/>
          </a:xfrm>
          <a:prstGeom prst="rect">
            <a:avLst/>
          </a:prstGeom>
          <a:noFill/>
          <a:ln w="9525">
            <a:noFill/>
            <a:miter lim="800000"/>
            <a:headEnd/>
            <a:tailEnd/>
          </a:ln>
        </p:spPr>
      </p:pic>
      <p:pic>
        <p:nvPicPr>
          <p:cNvPr id="8198" name="Picture 7" descr="D:\Chapter_40\B_Jpeg_Images\40_Labeled_Images\40_05nNervouseTissue-L.jpg"/>
          <p:cNvPicPr>
            <a:picLocks noChangeAspect="1" noChangeArrowheads="1"/>
          </p:cNvPicPr>
          <p:nvPr/>
        </p:nvPicPr>
        <p:blipFill>
          <a:blip r:embed="rId7" cstate="print"/>
          <a:srcRect/>
          <a:stretch>
            <a:fillRect/>
          </a:stretch>
        </p:blipFill>
        <p:spPr bwMode="auto">
          <a:xfrm>
            <a:off x="4724400" y="3290888"/>
            <a:ext cx="3641725" cy="2805112"/>
          </a:xfrm>
          <a:prstGeom prst="rect">
            <a:avLst/>
          </a:prstGeom>
          <a:noFill/>
          <a:ln w="9525">
            <a:noFill/>
            <a:miter lim="800000"/>
            <a:headEnd/>
            <a:tailEnd/>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idx="4294967295"/>
          </p:nvPr>
        </p:nvSpPr>
        <p:spPr>
          <a:xfrm>
            <a:off x="192157" y="-147399"/>
            <a:ext cx="8686800" cy="792163"/>
          </a:xfrm>
        </p:spPr>
        <p:txBody>
          <a:bodyPr>
            <a:normAutofit fontScale="90000"/>
          </a:bodyPr>
          <a:lstStyle/>
          <a:p>
            <a:r>
              <a:rPr lang="en-US" dirty="0"/>
              <a:t>Differentiation of plant tissue</a:t>
            </a:r>
          </a:p>
        </p:txBody>
      </p:sp>
      <p:pic>
        <p:nvPicPr>
          <p:cNvPr id="40962" name="Picture 2" descr="C:\Users\Shana\Documents\Instructor Resources\Freeman Resources\Instructor Resources\Chapter_36\B_Jpeg_Images\36_Labeled_Images\36_18_stom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 y="4189387"/>
            <a:ext cx="4199731" cy="2744813"/>
          </a:xfrm>
          <a:prstGeom prst="rect">
            <a:avLst/>
          </a:prstGeom>
          <a:noFill/>
          <a:extLst>
            <a:ext uri="{909E8E84-426E-40DD-AFC4-6F175D3DCCD1}">
              <a14:hiddenFill xmlns:a14="http://schemas.microsoft.com/office/drawing/2010/main">
                <a:solidFill>
                  <a:srgbClr val="FFFFFF"/>
                </a:solidFill>
              </a14:hiddenFill>
            </a:ext>
          </a:extLst>
        </p:spPr>
      </p:pic>
      <p:pic>
        <p:nvPicPr>
          <p:cNvPr id="40963" name="Picture 3" descr="C:\Users\Shana\Documents\Instructor Resources\Freeman Resources\Instructor Resources\Chapter_36\B_Jpeg_Images\36_Labeled_Images\36_20_parenchy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61" y="943505"/>
            <a:ext cx="854710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C:\Users\Shana\Documents\Instructor Resources\Freeman Resources\Instructor Resources\Chapter_36\B_Jpeg_Images\36_Labeled_Images\36_24c_xylem-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9200" y="3684304"/>
            <a:ext cx="2600325" cy="3249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8661" y="3820055"/>
            <a:ext cx="1507144" cy="369332"/>
          </a:xfrm>
          <a:prstGeom prst="rect">
            <a:avLst/>
          </a:prstGeom>
          <a:noFill/>
        </p:spPr>
        <p:txBody>
          <a:bodyPr wrap="none" rtlCol="0">
            <a:spAutoFit/>
          </a:bodyPr>
          <a:lstStyle/>
          <a:p>
            <a:r>
              <a:rPr lang="en-US" dirty="0"/>
              <a:t>Dermal tissue</a:t>
            </a:r>
          </a:p>
        </p:txBody>
      </p:sp>
      <p:sp>
        <p:nvSpPr>
          <p:cNvPr id="12" name="TextBox 11"/>
          <p:cNvSpPr txBox="1"/>
          <p:nvPr/>
        </p:nvSpPr>
        <p:spPr>
          <a:xfrm>
            <a:off x="0" y="578503"/>
            <a:ext cx="2949846" cy="369332"/>
          </a:xfrm>
          <a:prstGeom prst="rect">
            <a:avLst/>
          </a:prstGeom>
          <a:noFill/>
        </p:spPr>
        <p:txBody>
          <a:bodyPr wrap="none" rtlCol="0">
            <a:spAutoFit/>
          </a:bodyPr>
          <a:lstStyle/>
          <a:p>
            <a:r>
              <a:rPr lang="en-US" dirty="0"/>
              <a:t>Ground tissue (parenchyma)</a:t>
            </a:r>
          </a:p>
        </p:txBody>
      </p:sp>
      <p:sp>
        <p:nvSpPr>
          <p:cNvPr id="13" name="TextBox 12"/>
          <p:cNvSpPr txBox="1"/>
          <p:nvPr/>
        </p:nvSpPr>
        <p:spPr>
          <a:xfrm>
            <a:off x="7543800" y="4189386"/>
            <a:ext cx="1612686" cy="646331"/>
          </a:xfrm>
          <a:prstGeom prst="rect">
            <a:avLst/>
          </a:prstGeom>
          <a:noFill/>
        </p:spPr>
        <p:txBody>
          <a:bodyPr wrap="none" rtlCol="0">
            <a:spAutoFit/>
          </a:bodyPr>
          <a:lstStyle/>
          <a:p>
            <a:r>
              <a:rPr lang="en-US" dirty="0"/>
              <a:t>Vascular tissue</a:t>
            </a:r>
          </a:p>
          <a:p>
            <a:r>
              <a:rPr lang="en-US" dirty="0"/>
              <a:t>(xylem)</a:t>
            </a:r>
          </a:p>
        </p:txBody>
      </p:sp>
      <p:sp>
        <p:nvSpPr>
          <p:cNvPr id="9" name="TextBox 7"/>
          <p:cNvSpPr txBox="1">
            <a:spLocks noChangeArrowheads="1"/>
          </p:cNvSpPr>
          <p:nvPr/>
        </p:nvSpPr>
        <p:spPr bwMode="auto">
          <a:xfrm>
            <a:off x="8239125" y="6297577"/>
            <a:ext cx="1245316" cy="523220"/>
          </a:xfrm>
          <a:prstGeom prst="rect">
            <a:avLst/>
          </a:prstGeom>
          <a:noFill/>
          <a:ln w="9525">
            <a:noFill/>
            <a:miter lim="800000"/>
            <a:headEnd/>
            <a:tailEnd/>
          </a:ln>
        </p:spPr>
        <p:txBody>
          <a:bodyPr wrap="square">
            <a:spAutoFit/>
          </a:bodyPr>
          <a:lstStyle/>
          <a:p>
            <a:r>
              <a:rPr lang="en-US" sz="1400" dirty="0"/>
              <a:t>Freeman 36.18-24</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idx="4294967295"/>
          </p:nvPr>
        </p:nvSpPr>
        <p:spPr>
          <a:xfrm>
            <a:off x="228600" y="0"/>
            <a:ext cx="8686800" cy="792163"/>
          </a:xfrm>
        </p:spPr>
        <p:txBody>
          <a:bodyPr/>
          <a:lstStyle/>
          <a:p>
            <a:r>
              <a:rPr lang="en-US" sz="3600" dirty="0"/>
              <a:t>Determinate versus indeterminate growth</a:t>
            </a:r>
          </a:p>
        </p:txBody>
      </p:sp>
      <p:grpSp>
        <p:nvGrpSpPr>
          <p:cNvPr id="2" name="Group 1"/>
          <p:cNvGrpSpPr>
            <a:grpSpLocks noChangeAspect="1"/>
          </p:cNvGrpSpPr>
          <p:nvPr/>
        </p:nvGrpSpPr>
        <p:grpSpPr>
          <a:xfrm>
            <a:off x="82378" y="1103361"/>
            <a:ext cx="4953000" cy="1355256"/>
            <a:chOff x="0" y="2501348"/>
            <a:chExt cx="5715000" cy="1563757"/>
          </a:xfrm>
        </p:grpSpPr>
        <p:pic>
          <p:nvPicPr>
            <p:cNvPr id="41989" name="Picture 5" descr="http://www.nature.com/nature/journal/v414/n6859/images/414105ac.2.jpg"/>
            <p:cNvPicPr>
              <a:picLocks noChangeAspect="1" noChangeArrowheads="1"/>
            </p:cNvPicPr>
            <p:nvPr/>
          </p:nvPicPr>
          <p:blipFill rotWithShape="1">
            <a:blip r:embed="rId4">
              <a:extLst>
                <a:ext uri="{28A0092B-C50C-407E-A947-70E740481C1C}">
                  <a14:useLocalDpi xmlns:a14="http://schemas.microsoft.com/office/drawing/2010/main" val="0"/>
                </a:ext>
              </a:extLst>
            </a:blip>
            <a:srcRect t="6964" b="62835"/>
            <a:stretch/>
          </p:blipFill>
          <p:spPr bwMode="auto">
            <a:xfrm>
              <a:off x="0" y="2514600"/>
              <a:ext cx="5715000" cy="15505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2501348"/>
              <a:ext cx="22098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descr="Somatic Stem Cel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2773698"/>
            <a:ext cx="4572001" cy="392555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a:grpSpLocks noChangeAspect="1"/>
          </p:cNvGrpSpPr>
          <p:nvPr/>
        </p:nvGrpSpPr>
        <p:grpSpPr>
          <a:xfrm>
            <a:off x="5257800" y="2786885"/>
            <a:ext cx="3733800" cy="3918715"/>
            <a:chOff x="4303713" y="1244600"/>
            <a:chExt cx="4840287" cy="5080000"/>
          </a:xfrm>
        </p:grpSpPr>
        <p:pic>
          <p:nvPicPr>
            <p:cNvPr id="15" name="Picture 4" descr="figure 34-13"/>
            <p:cNvPicPr>
              <a:picLocks noChangeAspect="1" noChangeArrowheads="1"/>
            </p:cNvPicPr>
            <p:nvPr/>
          </p:nvPicPr>
          <p:blipFill>
            <a:blip r:embed="rId6" cstate="print"/>
            <a:srcRect/>
            <a:stretch>
              <a:fillRect/>
            </a:stretch>
          </p:blipFill>
          <p:spPr bwMode="auto">
            <a:xfrm>
              <a:off x="4303713" y="1244600"/>
              <a:ext cx="4840287" cy="5080000"/>
            </a:xfrm>
            <a:prstGeom prst="rect">
              <a:avLst/>
            </a:prstGeom>
            <a:noFill/>
            <a:ln w="9525">
              <a:noFill/>
              <a:miter lim="800000"/>
              <a:headEnd/>
              <a:tailEnd/>
            </a:ln>
          </p:spPr>
        </p:pic>
        <p:sp>
          <p:nvSpPr>
            <p:cNvPr id="16" name="AutoShape 5"/>
            <p:cNvSpPr>
              <a:spLocks noChangeArrowheads="1"/>
            </p:cNvSpPr>
            <p:nvPr/>
          </p:nvSpPr>
          <p:spPr bwMode="auto">
            <a:xfrm>
              <a:off x="6435725" y="1752601"/>
              <a:ext cx="1621680" cy="501650"/>
            </a:xfrm>
            <a:prstGeom prst="wedgeRoundRectCallout">
              <a:avLst>
                <a:gd name="adj1" fmla="val -71162"/>
                <a:gd name="adj2" fmla="val 61903"/>
                <a:gd name="adj3" fmla="val 16667"/>
              </a:avLst>
            </a:prstGeom>
            <a:solidFill>
              <a:schemeClr val="bg1"/>
            </a:solidFill>
            <a:ln w="9525">
              <a:solidFill>
                <a:schemeClr val="tx1"/>
              </a:solidFill>
              <a:miter lim="800000"/>
              <a:headEnd/>
              <a:tailEnd/>
            </a:ln>
          </p:spPr>
          <p:txBody>
            <a:bodyPr/>
            <a:lstStyle/>
            <a:p>
              <a:pPr algn="ctr"/>
              <a:r>
                <a:rPr lang="en-US" sz="1200" dirty="0">
                  <a:latin typeface="Comic Sans MS" pitchFamily="66" charset="0"/>
                </a:rPr>
                <a:t>Forever Young </a:t>
              </a:r>
            </a:p>
          </p:txBody>
        </p:sp>
        <p:sp>
          <p:nvSpPr>
            <p:cNvPr id="17" name="AutoShape 6"/>
            <p:cNvSpPr>
              <a:spLocks noChangeArrowheads="1"/>
            </p:cNvSpPr>
            <p:nvPr/>
          </p:nvSpPr>
          <p:spPr bwMode="auto">
            <a:xfrm>
              <a:off x="6324600" y="5213350"/>
              <a:ext cx="1732805" cy="501650"/>
            </a:xfrm>
            <a:prstGeom prst="wedgeRoundRectCallout">
              <a:avLst>
                <a:gd name="adj1" fmla="val -71162"/>
                <a:gd name="adj2" fmla="val 61903"/>
                <a:gd name="adj3" fmla="val 16667"/>
              </a:avLst>
            </a:prstGeom>
            <a:solidFill>
              <a:schemeClr val="bg1"/>
            </a:solidFill>
            <a:ln w="9525">
              <a:solidFill>
                <a:schemeClr val="tx1"/>
              </a:solidFill>
              <a:miter lim="800000"/>
              <a:headEnd/>
              <a:tailEnd/>
            </a:ln>
          </p:spPr>
          <p:txBody>
            <a:bodyPr/>
            <a:lstStyle/>
            <a:p>
              <a:pPr algn="ctr"/>
              <a:r>
                <a:rPr lang="en-US" sz="1200" dirty="0">
                  <a:latin typeface="Comic Sans MS" pitchFamily="66" charset="0"/>
                </a:rPr>
                <a:t>Forever Young </a:t>
              </a:r>
            </a:p>
          </p:txBody>
        </p:sp>
      </p:grpSp>
      <p:sp>
        <p:nvSpPr>
          <p:cNvPr id="4" name="Rectangle 3"/>
          <p:cNvSpPr/>
          <p:nvPr/>
        </p:nvSpPr>
        <p:spPr>
          <a:xfrm>
            <a:off x="5035378" y="1036689"/>
            <a:ext cx="4108622" cy="1671227"/>
          </a:xfrm>
          <a:prstGeom prst="rect">
            <a:avLst/>
          </a:prstGeom>
        </p:spPr>
        <p:txBody>
          <a:bodyPr wrap="square">
            <a:spAutoFit/>
          </a:bodyPr>
          <a:lstStyle/>
          <a:p>
            <a:pPr marL="285750" indent="-285750">
              <a:buFont typeface="Arial" panose="020B0604020202020204" pitchFamily="34" charset="0"/>
              <a:buChar char="•"/>
            </a:pPr>
            <a:r>
              <a:rPr lang="en-US" u="sng" dirty="0"/>
              <a:t>Determinate growth</a:t>
            </a:r>
            <a:r>
              <a:rPr lang="en-US" dirty="0"/>
              <a:t> stops at some point - leaves, flowers, fruits, most animals</a:t>
            </a:r>
          </a:p>
          <a:p>
            <a:pPr marL="285750" indent="-285750">
              <a:lnSpc>
                <a:spcPct val="90000"/>
              </a:lnSpc>
              <a:buFont typeface="Arial" panose="020B0604020202020204" pitchFamily="34" charset="0"/>
              <a:buChar char="•"/>
            </a:pPr>
            <a:r>
              <a:rPr lang="en-US" u="sng" dirty="0"/>
              <a:t>Indeterminate growth</a:t>
            </a:r>
            <a:r>
              <a:rPr lang="en-US" dirty="0"/>
              <a:t> produces new cells indefinitely – meristems (plants), stem cells (arguably; animals)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True"/>
  <p:tag name="CSVFORMAT" val="0"/>
  <p:tag name="BULLETTYPE" val="3"/>
  <p:tag name="ANSWERNOWSTYLE" val="-1"/>
  <p:tag name="ANSWERNOWTEXT" val="Answer Now"/>
  <p:tag name="COUNTDOWN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10"/>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Tru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RESPCOUNTERSTYLE" val="-1"/>
  <p:tag name="POWERPOINTVERSION" val="14.0"/>
  <p:tag name="EXPANDSHOWBAR" val="False"/>
  <p:tag name="TASKPANEKEY" val="e6702564-c31d-429e-9d3a-9d9632b49d13"/>
  <p:tag name="TPFULLVERSION" val="4.5.0.2212"/>
</p:tagLst>
</file>

<file path=ppt/tags/tag10.xml><?xml version="1.0" encoding="utf-8"?>
<p:tagLst xmlns:a="http://schemas.openxmlformats.org/drawingml/2006/main" xmlns:r="http://schemas.openxmlformats.org/officeDocument/2006/relationships" xmlns:p="http://schemas.openxmlformats.org/presentationml/2006/main">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5354</TotalTime>
  <Words>1298</Words>
  <Application>Microsoft Macintosh PowerPoint</Application>
  <PresentationFormat>On-screen Show (4:3)</PresentationFormat>
  <Paragraphs>181</Paragraphs>
  <Slides>17</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Calibri</vt:lpstr>
      <vt:lpstr>Candara</vt:lpstr>
      <vt:lpstr>Comic Sans MS</vt:lpstr>
      <vt:lpstr>Symbol</vt:lpstr>
      <vt:lpstr>Times New Roman</vt:lpstr>
      <vt:lpstr>Wingdings 2</vt:lpstr>
      <vt:lpstr>S12slides</vt:lpstr>
      <vt:lpstr>位图图像</vt:lpstr>
      <vt:lpstr>Introduction to Growth and Reproduction</vt:lpstr>
      <vt:lpstr>Biologically, what’s so bad about this scenario?</vt:lpstr>
      <vt:lpstr>PowerPoint Presentation</vt:lpstr>
      <vt:lpstr>PowerPoint Presentation</vt:lpstr>
      <vt:lpstr>Morphogenesis &amp; differential gene expression</vt:lpstr>
      <vt:lpstr>Cell differentiation</vt:lpstr>
      <vt:lpstr>Differentiation of animal tissue</vt:lpstr>
      <vt:lpstr>Differentiation of plant tissue</vt:lpstr>
      <vt:lpstr>Determinate versus indeterminate growth</vt:lpstr>
      <vt:lpstr>asexual vs sexual reproduction</vt:lpstr>
      <vt:lpstr>asexual vs sexual reproduction</vt:lpstr>
      <vt:lpstr>Types of asexual reproduction</vt:lpstr>
      <vt:lpstr>PowerPoint Presentation</vt:lpstr>
      <vt:lpstr>Sexual Reproduction</vt:lpstr>
      <vt:lpstr>Sexual reproduction always requires meiosis (a reduction in ploidy)</vt:lpstr>
      <vt:lpstr>Gametes vs Spores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laucoin3</dc:creator>
  <cp:lastModifiedBy>Sai Mada</cp:lastModifiedBy>
  <cp:revision>211</cp:revision>
  <cp:lastPrinted>2013-01-22T17:28:34Z</cp:lastPrinted>
  <dcterms:created xsi:type="dcterms:W3CDTF">2011-09-16T02:00:35Z</dcterms:created>
  <dcterms:modified xsi:type="dcterms:W3CDTF">2017-10-05T19:07:12Z</dcterms:modified>
</cp:coreProperties>
</file>